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4"/>
  </p:sldMasterIdLst>
  <p:notesMasterIdLst>
    <p:notesMasterId r:id="rId21"/>
  </p:notesMasterIdLst>
  <p:sldIdLst>
    <p:sldId id="257" r:id="rId5"/>
    <p:sldId id="258" r:id="rId6"/>
    <p:sldId id="259" r:id="rId7"/>
    <p:sldId id="673" r:id="rId8"/>
    <p:sldId id="285" r:id="rId9"/>
    <p:sldId id="261" r:id="rId10"/>
    <p:sldId id="675" r:id="rId11"/>
    <p:sldId id="676" r:id="rId12"/>
    <p:sldId id="664" r:id="rId13"/>
    <p:sldId id="671" r:id="rId14"/>
    <p:sldId id="286" r:id="rId15"/>
    <p:sldId id="283" r:id="rId16"/>
    <p:sldId id="329" r:id="rId17"/>
    <p:sldId id="669" r:id="rId18"/>
    <p:sldId id="674" r:id="rId19"/>
    <p:sldId id="271" r:id="rId20"/>
  </p:sldIdLst>
  <p:sldSz cx="9144000" cy="5143500" type="screen16x9"/>
  <p:notesSz cx="6858000" cy="9144000"/>
  <p:embeddedFontLst>
    <p:embeddedFont>
      <p:font typeface="Baskerville Old Face" panose="02020602080505020303" pitchFamily="18" charset="0"/>
      <p:regular r:id="rId22"/>
    </p:embeddedFont>
    <p:embeddedFont>
      <p:font typeface="Segoe UI" panose="020B0502040204020203" pitchFamily="34" charset="0"/>
      <p:regular r:id="rId23"/>
      <p:bold r:id="rId24"/>
      <p:italic r:id="rId25"/>
      <p:boldItalic r:id="rId26"/>
    </p:embeddedFont>
    <p:embeddedFont>
      <p:font typeface="Wingdings 2" panose="05020102010507070707" pitchFamily="18" charset="2"/>
      <p:regular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anna piccolo" initials="rp" lastIdx="1" clrIdx="0">
    <p:extLst>
      <p:ext uri="{19B8F6BF-5375-455C-9EA6-DF929625EA0E}">
        <p15:presenceInfo xmlns:p15="http://schemas.microsoft.com/office/powerpoint/2012/main" userId="e619f5aa9ca02db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CD2DC"/>
    <a:srgbClr val="CCECFF"/>
    <a:srgbClr val="CCFFFF"/>
    <a:srgbClr val="CCCCFF"/>
    <a:srgbClr val="EAEAEA"/>
    <a:srgbClr val="FFCCCC"/>
    <a:srgbClr val="FFCCFF"/>
    <a:srgbClr val="FF99CC"/>
    <a:srgbClr val="CC99FF"/>
    <a:srgbClr val="D2EC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21FBE33-8CC4-4B78-923B-AE65EAF0A869}" v="122" dt="2021-06-05T13:48:14.382"/>
  </p1510:revLst>
</p1510:revInfo>
</file>

<file path=ppt/tableStyles.xml><?xml version="1.0" encoding="utf-8"?>
<a:tblStyleLst xmlns:a="http://schemas.openxmlformats.org/drawingml/2006/main" def="{D13D3CB9-CEE0-4EC6-94D4-E367FDA86918}">
  <a:tblStyle styleId="{D13D3CB9-CEE0-4EC6-94D4-E367FDA86918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BECF0"/>
          </a:solidFill>
        </a:fill>
      </a:tcStyle>
    </a:wholeTbl>
    <a:band1H>
      <a:tcTxStyle/>
      <a:tcStyle>
        <a:tcBdr/>
        <a:fill>
          <a:solidFill>
            <a:srgbClr val="D4D6E0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D4D6E0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18377178-3A0F-4D7F-9CCC-5703D1B0CEB4}" styleName="Table_1"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BF5"/>
          </a:solidFill>
        </a:fill>
      </a:tcStyle>
    </a:wholeTbl>
    <a:band1H>
      <a:tcTxStyle/>
      <a:tcStyle>
        <a:tcBdr/>
        <a:fill>
          <a:solidFill>
            <a:srgbClr val="CDD4E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DD4E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/>
        <a:fill>
          <a:solidFill>
            <a:srgbClr val="4472C4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/>
        <a:fill>
          <a:solidFill>
            <a:srgbClr val="4472C4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top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4472C4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bottom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rgbClr val="4472C4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D5ABB26-0587-4C30-8999-92F81FD0307C}" styleName="Nessuno stile, nessuna grigli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5758FB7-9AC5-4552-8A53-C91805E547FA}" styleName="Stile con tema 1 - Colore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940675A-B579-460E-94D1-54222C63F5DA}" styleName="Nessuno stile, griglia tabel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FABFCF23-3B69-468F-B69F-88F6DE6A72F2}" styleName="Stile medio 1 - Colore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5FD0F851-EC5A-4D38-B0AD-8093EC10F338}" styleName="Stile chiaro 1 - Colore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936" autoAdjust="0"/>
    <p:restoredTop sz="94660"/>
  </p:normalViewPr>
  <p:slideViewPr>
    <p:cSldViewPr snapToGrid="0">
      <p:cViewPr varScale="1">
        <p:scale>
          <a:sx n="83" d="100"/>
          <a:sy n="83" d="100"/>
        </p:scale>
        <p:origin x="125" y="6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5.fntdata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4.fntdata"/><Relationship Id="rId33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3.fntdata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2.fntdata"/><Relationship Id="rId28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viewProps" Target="viewProps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6c9054d45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6c9054d45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6cb78eb36d_1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6cb78eb36d_1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6c9054d451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6c9054d451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6cb78eb36d_1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6cb78eb36d_1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6cb39e4324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6cb39e4324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49391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6cb39e432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6cb39e432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6cb39e432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6cb39e432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362310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6cb78eb36d_1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6cb78eb36d_1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64739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g62e8a005de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1" name="Google Shape;961;g62e8a005de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45352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SzPct val="95000"/>
              <a:buFont typeface="Wingdings 2" pitchFamily="18" charset="2"/>
              <a:buChar char=""/>
              <a:defRPr/>
            </a:lvl1pPr>
            <a:lvl2pPr>
              <a:buSzPct val="95000"/>
              <a:buFont typeface="Wingdings 2" pitchFamily="18" charset="2"/>
              <a:buChar char=""/>
              <a:defRPr/>
            </a:lvl2pPr>
            <a:lvl3pPr>
              <a:buSzPct val="95000"/>
              <a:buFont typeface="Wingdings 2" pitchFamily="18" charset="2"/>
              <a:buChar char=""/>
              <a:defRPr/>
            </a:lvl3pPr>
            <a:lvl4pPr>
              <a:buSzPct val="95000"/>
              <a:buFont typeface="Wingdings 2" pitchFamily="18" charset="2"/>
              <a:buChar char=""/>
              <a:defRPr/>
            </a:lvl4pPr>
            <a:lvl5pPr>
              <a:buSzPct val="95000"/>
              <a:buFont typeface="Wingdings 2" pitchFamily="18" charset="2"/>
              <a:buChar char=""/>
              <a:defRPr/>
            </a:lvl5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6055F8-1D02-4417-9241-55C834FD9970}" type="datetimeFigureOut">
              <a:rPr lang="it-IT" smtClean="0"/>
              <a:pPr/>
              <a:t>05/04/2023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07B441-5312-499D-93C3-6E37886527FA}" type="slidenum">
              <a:rPr lang="it-IT" smtClean="0"/>
              <a:pPr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95251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61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randomuser.me/photos" TargetMode="Externa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800" b="1" i="0" u="none" strike="noStrike" baseline="0" dirty="0">
                <a:latin typeface="Baskerville Old Face" panose="02020602080505020303" pitchFamily="18" charset="0"/>
              </a:rPr>
              <a:t>Riconoscimento di volti generati da una GAN</a:t>
            </a:r>
            <a:endParaRPr sz="4000" b="1" i="1" dirty="0">
              <a:latin typeface="Baskerville Old Face" panose="02020602080505020303" pitchFamily="18" charset="0"/>
            </a:endParaRPr>
          </a:p>
        </p:txBody>
      </p:sp>
      <p:sp>
        <p:nvSpPr>
          <p:cNvPr id="67" name="Google Shape;67;p1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139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 b="0" i="0" u="none" strike="noStrike" baseline="0" dirty="0">
                <a:latin typeface="Baskerville Old Face" panose="02020602080505020303" pitchFamily="18" charset="0"/>
              </a:rPr>
              <a:t>L. Naddei, R. Piccolo, M. Monti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it-IT" sz="1800" i="1" dirty="0">
              <a:latin typeface="Baskerville Old Face" panose="02020602080505020303" pitchFamily="18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it-IT" sz="1800" i="1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414D24E-5C13-443D-9E3D-B2841E15D3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3200" dirty="0">
                <a:latin typeface="Baskerville Old Face" panose="02020602080505020303" pitchFamily="18" charset="0"/>
              </a:rPr>
              <a:t>Fase di test (1)</a:t>
            </a:r>
          </a:p>
        </p:txBody>
      </p:sp>
      <p:sp>
        <p:nvSpPr>
          <p:cNvPr id="15" name="Parentesi graffa chiusa 14">
            <a:extLst>
              <a:ext uri="{FF2B5EF4-FFF2-40B4-BE49-F238E27FC236}">
                <a16:creationId xmlns:a16="http://schemas.microsoft.com/office/drawing/2014/main" id="{221E8B96-DC17-421D-ADA9-D54F7D29CFBB}"/>
              </a:ext>
            </a:extLst>
          </p:cNvPr>
          <p:cNvSpPr/>
          <p:nvPr/>
        </p:nvSpPr>
        <p:spPr>
          <a:xfrm>
            <a:off x="1282539" y="1424963"/>
            <a:ext cx="441702" cy="1030637"/>
          </a:xfrm>
          <a:prstGeom prst="rightBrac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EC6DCA24-5B6B-46F7-B63C-532AF61168E3}"/>
              </a:ext>
            </a:extLst>
          </p:cNvPr>
          <p:cNvSpPr txBox="1"/>
          <p:nvPr/>
        </p:nvSpPr>
        <p:spPr>
          <a:xfrm>
            <a:off x="259652" y="2621541"/>
            <a:ext cx="14645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Baskerville Old Face" panose="02020602080505020303" pitchFamily="18" charset="0"/>
              </a:rPr>
              <a:t>Real/fake images</a:t>
            </a:r>
          </a:p>
        </p:txBody>
      </p:sp>
      <p:pic>
        <p:nvPicPr>
          <p:cNvPr id="24" name="Immagine 23" descr="Immagine che contiene uomo, persona, esterni, indossando&#10;&#10;Descrizione generata automaticamente">
            <a:extLst>
              <a:ext uri="{FF2B5EF4-FFF2-40B4-BE49-F238E27FC236}">
                <a16:creationId xmlns:a16="http://schemas.microsoft.com/office/drawing/2014/main" id="{2C2606D9-5B10-4BD3-AB70-6C7E85FCAF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324" y="1234468"/>
            <a:ext cx="572701" cy="572701"/>
          </a:xfrm>
          <a:prstGeom prst="rect">
            <a:avLst/>
          </a:prstGeom>
        </p:spPr>
      </p:pic>
      <p:sp>
        <p:nvSpPr>
          <p:cNvPr id="25" name="Rettangolo 24">
            <a:extLst>
              <a:ext uri="{FF2B5EF4-FFF2-40B4-BE49-F238E27FC236}">
                <a16:creationId xmlns:a16="http://schemas.microsoft.com/office/drawing/2014/main" id="{677CD2C1-269D-4860-BAC3-57E587884594}"/>
              </a:ext>
            </a:extLst>
          </p:cNvPr>
          <p:cNvSpPr/>
          <p:nvPr/>
        </p:nvSpPr>
        <p:spPr>
          <a:xfrm>
            <a:off x="1782160" y="1396047"/>
            <a:ext cx="1108012" cy="1089423"/>
          </a:xfrm>
          <a:prstGeom prst="rect">
            <a:avLst/>
          </a:prstGeom>
          <a:solidFill>
            <a:srgbClr val="EAEAEA"/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28" name="Immagine 27" descr="Immagine che contiene persona, posando&#10;&#10;Descrizione generata automaticamente">
            <a:extLst>
              <a:ext uri="{FF2B5EF4-FFF2-40B4-BE49-F238E27FC236}">
                <a16:creationId xmlns:a16="http://schemas.microsoft.com/office/drawing/2014/main" id="{0B6A7CAE-359D-4473-8335-DAD4E18DA0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238" y="2036558"/>
            <a:ext cx="572701" cy="572701"/>
          </a:xfrm>
          <a:prstGeom prst="rect">
            <a:avLst/>
          </a:prstGeom>
        </p:spPr>
      </p:pic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F8F24228-79D7-4EE7-86FF-75A09452250C}"/>
              </a:ext>
            </a:extLst>
          </p:cNvPr>
          <p:cNvSpPr txBox="1"/>
          <p:nvPr/>
        </p:nvSpPr>
        <p:spPr>
          <a:xfrm>
            <a:off x="-47787" y="1774584"/>
            <a:ext cx="9031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Baskerville Old Face" panose="02020602080505020303" pitchFamily="18" charset="0"/>
              </a:rPr>
              <a:t>Training</a:t>
            </a:r>
          </a:p>
        </p:txBody>
      </p:sp>
      <p:sp>
        <p:nvSpPr>
          <p:cNvPr id="32" name="Freccia a destra 31">
            <a:extLst>
              <a:ext uri="{FF2B5EF4-FFF2-40B4-BE49-F238E27FC236}">
                <a16:creationId xmlns:a16="http://schemas.microsoft.com/office/drawing/2014/main" id="{1E5775D4-02E3-48A1-AC72-E734E9FC24C6}"/>
              </a:ext>
            </a:extLst>
          </p:cNvPr>
          <p:cNvSpPr/>
          <p:nvPr/>
        </p:nvSpPr>
        <p:spPr>
          <a:xfrm>
            <a:off x="2952098" y="1821000"/>
            <a:ext cx="405268" cy="228733"/>
          </a:xfrm>
          <a:prstGeom prst="rightArrow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4" name="Cubo 33">
            <a:extLst>
              <a:ext uri="{FF2B5EF4-FFF2-40B4-BE49-F238E27FC236}">
                <a16:creationId xmlns:a16="http://schemas.microsoft.com/office/drawing/2014/main" id="{AFF53E79-7EB8-419E-83C9-1E164E5C3538}"/>
              </a:ext>
            </a:extLst>
          </p:cNvPr>
          <p:cNvSpPr/>
          <p:nvPr/>
        </p:nvSpPr>
        <p:spPr>
          <a:xfrm>
            <a:off x="6314304" y="1830038"/>
            <a:ext cx="782664" cy="179917"/>
          </a:xfrm>
          <a:prstGeom prst="cube">
            <a:avLst>
              <a:gd name="adj" fmla="val 66404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6" name="Cubo 35">
            <a:extLst>
              <a:ext uri="{FF2B5EF4-FFF2-40B4-BE49-F238E27FC236}">
                <a16:creationId xmlns:a16="http://schemas.microsoft.com/office/drawing/2014/main" id="{A026FE4D-B400-4A6A-BC21-B40B412A34E5}"/>
              </a:ext>
            </a:extLst>
          </p:cNvPr>
          <p:cNvSpPr/>
          <p:nvPr/>
        </p:nvSpPr>
        <p:spPr>
          <a:xfrm>
            <a:off x="3387983" y="1375658"/>
            <a:ext cx="1238408" cy="1077052"/>
          </a:xfrm>
          <a:prstGeom prst="cube">
            <a:avLst>
              <a:gd name="adj" fmla="val 28611"/>
            </a:avLst>
          </a:prstGeom>
          <a:solidFill>
            <a:srgbClr val="CCCCFF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F330FDAD-0C87-4BD7-B255-41AFB0B949FF}"/>
              </a:ext>
            </a:extLst>
          </p:cNvPr>
          <p:cNvSpPr txBox="1"/>
          <p:nvPr/>
        </p:nvSpPr>
        <p:spPr>
          <a:xfrm>
            <a:off x="3410406" y="1878537"/>
            <a:ext cx="9419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Baskerville Old Face" panose="02020602080505020303" pitchFamily="18" charset="0"/>
              </a:rPr>
              <a:t>Resnet50</a:t>
            </a:r>
          </a:p>
        </p:txBody>
      </p:sp>
      <p:sp>
        <p:nvSpPr>
          <p:cNvPr id="63" name="Cubo 62">
            <a:extLst>
              <a:ext uri="{FF2B5EF4-FFF2-40B4-BE49-F238E27FC236}">
                <a16:creationId xmlns:a16="http://schemas.microsoft.com/office/drawing/2014/main" id="{8516EBC2-3F9D-4752-BBAB-DA0BBA37E077}"/>
              </a:ext>
            </a:extLst>
          </p:cNvPr>
          <p:cNvSpPr/>
          <p:nvPr/>
        </p:nvSpPr>
        <p:spPr>
          <a:xfrm>
            <a:off x="5132082" y="1632952"/>
            <a:ext cx="765911" cy="441331"/>
          </a:xfrm>
          <a:prstGeom prst="cube">
            <a:avLst>
              <a:gd name="adj" fmla="val 37349"/>
            </a:avLst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9" name="CasellaDiTesto 38">
            <a:extLst>
              <a:ext uri="{FF2B5EF4-FFF2-40B4-BE49-F238E27FC236}">
                <a16:creationId xmlns:a16="http://schemas.microsoft.com/office/drawing/2014/main" id="{37A84221-4196-487D-B27E-44997A26D6BB}"/>
              </a:ext>
            </a:extLst>
          </p:cNvPr>
          <p:cNvSpPr txBox="1"/>
          <p:nvPr/>
        </p:nvSpPr>
        <p:spPr>
          <a:xfrm>
            <a:off x="4480683" y="2034976"/>
            <a:ext cx="19622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Baskerville Old Face" panose="02020602080505020303" pitchFamily="18" charset="0"/>
              </a:rPr>
              <a:t>Global </a:t>
            </a:r>
            <a:r>
              <a:rPr lang="it-IT" dirty="0" err="1">
                <a:latin typeface="Baskerville Old Face" panose="02020602080505020303" pitchFamily="18" charset="0"/>
              </a:rPr>
              <a:t>Average</a:t>
            </a:r>
            <a:r>
              <a:rPr lang="it-IT" sz="1200" dirty="0">
                <a:latin typeface="Baskerville Old Face" panose="02020602080505020303" pitchFamily="18" charset="0"/>
              </a:rPr>
              <a:t>    </a:t>
            </a:r>
            <a:br>
              <a:rPr lang="it-IT" sz="1200" dirty="0">
                <a:latin typeface="Baskerville Old Face" panose="02020602080505020303" pitchFamily="18" charset="0"/>
              </a:rPr>
            </a:br>
            <a:r>
              <a:rPr lang="it-IT" sz="1200" dirty="0">
                <a:latin typeface="Baskerville Old Face" panose="02020602080505020303" pitchFamily="18" charset="0"/>
              </a:rPr>
              <a:t>    </a:t>
            </a:r>
            <a:r>
              <a:rPr lang="it-IT" dirty="0">
                <a:latin typeface="Baskerville Old Face" panose="02020602080505020303" pitchFamily="18" charset="0"/>
              </a:rPr>
              <a:t>Pooling 2D</a:t>
            </a:r>
            <a:endParaRPr lang="it-IT" sz="1200" dirty="0">
              <a:latin typeface="Baskerville Old Face" panose="02020602080505020303" pitchFamily="18" charset="0"/>
            </a:endParaRPr>
          </a:p>
        </p:txBody>
      </p:sp>
      <p:sp>
        <p:nvSpPr>
          <p:cNvPr id="42" name="CasellaDiTesto 41">
            <a:extLst>
              <a:ext uri="{FF2B5EF4-FFF2-40B4-BE49-F238E27FC236}">
                <a16:creationId xmlns:a16="http://schemas.microsoft.com/office/drawing/2014/main" id="{904E8AF5-C006-45FF-969C-2081E0CC32B8}"/>
              </a:ext>
            </a:extLst>
          </p:cNvPr>
          <p:cNvSpPr txBox="1"/>
          <p:nvPr/>
        </p:nvSpPr>
        <p:spPr>
          <a:xfrm>
            <a:off x="7483568" y="2022346"/>
            <a:ext cx="9178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latin typeface="Baskerville Old Face" panose="02020602080505020303" pitchFamily="18" charset="0"/>
              </a:rPr>
              <a:t>Softmax</a:t>
            </a:r>
            <a:endParaRPr lang="it-IT" dirty="0">
              <a:latin typeface="Baskerville Old Face" panose="02020602080505020303" pitchFamily="18" charset="0"/>
            </a:endParaRPr>
          </a:p>
        </p:txBody>
      </p:sp>
      <p:sp>
        <p:nvSpPr>
          <p:cNvPr id="69" name="Freccia a destra 68">
            <a:extLst>
              <a:ext uri="{FF2B5EF4-FFF2-40B4-BE49-F238E27FC236}">
                <a16:creationId xmlns:a16="http://schemas.microsoft.com/office/drawing/2014/main" id="{B0104F02-32AE-4C8F-98E9-288641BA5A3D}"/>
              </a:ext>
            </a:extLst>
          </p:cNvPr>
          <p:cNvSpPr/>
          <p:nvPr/>
        </p:nvSpPr>
        <p:spPr>
          <a:xfrm>
            <a:off x="4708808" y="1867935"/>
            <a:ext cx="366089" cy="138739"/>
          </a:xfrm>
          <a:prstGeom prst="rightArrow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0" name="Freccia a destra 69">
            <a:extLst>
              <a:ext uri="{FF2B5EF4-FFF2-40B4-BE49-F238E27FC236}">
                <a16:creationId xmlns:a16="http://schemas.microsoft.com/office/drawing/2014/main" id="{A5D5A6D3-92A0-4926-9345-BAB33DF8DB4C}"/>
              </a:ext>
            </a:extLst>
          </p:cNvPr>
          <p:cNvSpPr/>
          <p:nvPr/>
        </p:nvSpPr>
        <p:spPr>
          <a:xfrm>
            <a:off x="5937468" y="1876849"/>
            <a:ext cx="366656" cy="128717"/>
          </a:xfrm>
          <a:prstGeom prst="rightArrow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0" name="CasellaDiTesto 49">
            <a:extLst>
              <a:ext uri="{FF2B5EF4-FFF2-40B4-BE49-F238E27FC236}">
                <a16:creationId xmlns:a16="http://schemas.microsoft.com/office/drawing/2014/main" id="{446A95DC-BF70-482A-B56D-1AFA4A574FDB}"/>
              </a:ext>
            </a:extLst>
          </p:cNvPr>
          <p:cNvSpPr txBox="1"/>
          <p:nvPr/>
        </p:nvSpPr>
        <p:spPr>
          <a:xfrm>
            <a:off x="6358232" y="2032425"/>
            <a:ext cx="7714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latin typeface="Baskerville Old Face" panose="02020602080505020303" pitchFamily="18" charset="0"/>
              </a:rPr>
              <a:t>Relu</a:t>
            </a:r>
            <a:endParaRPr lang="it-IT" dirty="0">
              <a:latin typeface="Baskerville Old Face" panose="02020602080505020303" pitchFamily="18" charset="0"/>
            </a:endParaRPr>
          </a:p>
        </p:txBody>
      </p:sp>
      <p:sp>
        <p:nvSpPr>
          <p:cNvPr id="19" name="Cubo 18">
            <a:extLst>
              <a:ext uri="{FF2B5EF4-FFF2-40B4-BE49-F238E27FC236}">
                <a16:creationId xmlns:a16="http://schemas.microsoft.com/office/drawing/2014/main" id="{3356A797-1FF3-4D31-BB65-41192B1AAA65}"/>
              </a:ext>
            </a:extLst>
          </p:cNvPr>
          <p:cNvSpPr/>
          <p:nvPr/>
        </p:nvSpPr>
        <p:spPr>
          <a:xfrm>
            <a:off x="7532310" y="1840757"/>
            <a:ext cx="782664" cy="179917"/>
          </a:xfrm>
          <a:prstGeom prst="cube">
            <a:avLst>
              <a:gd name="adj" fmla="val 66404"/>
            </a:avLst>
          </a:prstGeom>
          <a:solidFill>
            <a:srgbClr val="D2ECB6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Freccia a destra 19">
            <a:extLst>
              <a:ext uri="{FF2B5EF4-FFF2-40B4-BE49-F238E27FC236}">
                <a16:creationId xmlns:a16="http://schemas.microsoft.com/office/drawing/2014/main" id="{9E8EC437-481A-466C-B055-DDA905C5ED54}"/>
              </a:ext>
            </a:extLst>
          </p:cNvPr>
          <p:cNvSpPr/>
          <p:nvPr/>
        </p:nvSpPr>
        <p:spPr>
          <a:xfrm>
            <a:off x="7130798" y="1913843"/>
            <a:ext cx="366656" cy="128717"/>
          </a:xfrm>
          <a:prstGeom prst="rightArrow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0EBD0514-1EFE-4EAD-B6C0-58CFC82678B7}"/>
              </a:ext>
            </a:extLst>
          </p:cNvPr>
          <p:cNvSpPr/>
          <p:nvPr/>
        </p:nvSpPr>
        <p:spPr>
          <a:xfrm>
            <a:off x="8480936" y="1840757"/>
            <a:ext cx="119137" cy="13022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4B3735AC-DDBA-46E2-A8BF-A69C70B1EAB1}"/>
              </a:ext>
            </a:extLst>
          </p:cNvPr>
          <p:cNvSpPr txBox="1"/>
          <p:nvPr/>
        </p:nvSpPr>
        <p:spPr>
          <a:xfrm>
            <a:off x="8643573" y="1242583"/>
            <a:ext cx="5072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Baskerville Old Face" panose="02020602080505020303" pitchFamily="18" charset="0"/>
              </a:rPr>
              <a:t>Real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D9C03A5D-A06C-4206-8DD8-A08786A01471}"/>
              </a:ext>
            </a:extLst>
          </p:cNvPr>
          <p:cNvSpPr txBox="1"/>
          <p:nvPr/>
        </p:nvSpPr>
        <p:spPr>
          <a:xfrm>
            <a:off x="8630831" y="2181889"/>
            <a:ext cx="5305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Baskerville Old Face" panose="02020602080505020303" pitchFamily="18" charset="0"/>
              </a:rPr>
              <a:t>Fake</a:t>
            </a:r>
            <a:endParaRPr lang="it-IT" sz="1600" dirty="0">
              <a:latin typeface="Baskerville Old Face" panose="02020602080505020303" pitchFamily="18" charset="0"/>
            </a:endParaRPr>
          </a:p>
        </p:txBody>
      </p:sp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22250232-3BDE-4EBC-8DAB-E71FFA794753}"/>
              </a:ext>
            </a:extLst>
          </p:cNvPr>
          <p:cNvCxnSpPr>
            <a:cxnSpLocks/>
            <a:stCxn id="2" idx="3"/>
            <a:endCxn id="3" idx="2"/>
          </p:cNvCxnSpPr>
          <p:nvPr/>
        </p:nvCxnSpPr>
        <p:spPr>
          <a:xfrm flipV="1">
            <a:off x="8600073" y="1550360"/>
            <a:ext cx="297103" cy="3555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13BBC722-2989-4419-BFB6-D94531A38C54}"/>
              </a:ext>
            </a:extLst>
          </p:cNvPr>
          <p:cNvCxnSpPr>
            <a:cxnSpLocks/>
            <a:stCxn id="2" idx="3"/>
          </p:cNvCxnSpPr>
          <p:nvPr/>
        </p:nvCxnSpPr>
        <p:spPr>
          <a:xfrm>
            <a:off x="8600073" y="1905871"/>
            <a:ext cx="296048" cy="2747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1" name="Immagine 20" descr="Immagine che contiene interni, vicino&#10;&#10;Descrizione generata automaticamente">
            <a:extLst>
              <a:ext uri="{FF2B5EF4-FFF2-40B4-BE49-F238E27FC236}">
                <a16:creationId xmlns:a16="http://schemas.microsoft.com/office/drawing/2014/main" id="{7E617CA2-A6FD-4BA1-B92D-4B94BB5B708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789" t="5199" r="2703" b="9871"/>
          <a:stretch/>
        </p:blipFill>
        <p:spPr>
          <a:xfrm>
            <a:off x="1829874" y="1951227"/>
            <a:ext cx="502873" cy="501483"/>
          </a:xfrm>
          <a:prstGeom prst="rect">
            <a:avLst/>
          </a:prstGeom>
        </p:spPr>
      </p:pic>
      <p:pic>
        <p:nvPicPr>
          <p:cNvPr id="23" name="Immagine 22" descr="Immagine che contiene persona, vicino, occhiali&#10;&#10;Descrizione generata automaticamente">
            <a:extLst>
              <a:ext uri="{FF2B5EF4-FFF2-40B4-BE49-F238E27FC236}">
                <a16:creationId xmlns:a16="http://schemas.microsoft.com/office/drawing/2014/main" id="{1958A01E-894C-412B-A084-966B6258B39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281" t="4474" r="3105" b="10054"/>
          <a:stretch/>
        </p:blipFill>
        <p:spPr>
          <a:xfrm>
            <a:off x="2383008" y="1962123"/>
            <a:ext cx="483598" cy="490587"/>
          </a:xfrm>
          <a:prstGeom prst="rect">
            <a:avLst/>
          </a:prstGeom>
        </p:spPr>
      </p:pic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76D3A310-D24F-4E0D-B3E6-CC6E89780082}"/>
              </a:ext>
            </a:extLst>
          </p:cNvPr>
          <p:cNvSpPr txBox="1"/>
          <p:nvPr/>
        </p:nvSpPr>
        <p:spPr>
          <a:xfrm>
            <a:off x="1780707" y="1548073"/>
            <a:ext cx="13986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latin typeface="Baskerville Old Face" panose="02020602080505020303" pitchFamily="18" charset="0"/>
              </a:rPr>
              <a:t>Preprocessing</a:t>
            </a:r>
            <a:endParaRPr lang="it-IT" sz="1200" dirty="0">
              <a:latin typeface="Baskerville Old Face" panose="02020602080505020303" pitchFamily="18" charset="0"/>
            </a:endParaRPr>
          </a:p>
        </p:txBody>
      </p:sp>
      <p:sp>
        <p:nvSpPr>
          <p:cNvPr id="51" name="CasellaDiTesto 50">
            <a:extLst>
              <a:ext uri="{FF2B5EF4-FFF2-40B4-BE49-F238E27FC236}">
                <a16:creationId xmlns:a16="http://schemas.microsoft.com/office/drawing/2014/main" id="{08F85DAB-8411-4117-B9E3-13DAB88FB5F1}"/>
              </a:ext>
            </a:extLst>
          </p:cNvPr>
          <p:cNvSpPr txBox="1"/>
          <p:nvPr/>
        </p:nvSpPr>
        <p:spPr>
          <a:xfrm>
            <a:off x="-22172" y="3751638"/>
            <a:ext cx="10713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latin typeface="Baskerville Old Face" panose="02020602080505020303" pitchFamily="18" charset="0"/>
              </a:rPr>
              <a:t>Testing</a:t>
            </a:r>
            <a:endParaRPr lang="it-IT" sz="1200" dirty="0">
              <a:latin typeface="Baskerville Old Face" panose="02020602080505020303" pitchFamily="18" charset="0"/>
            </a:endParaRPr>
          </a:p>
        </p:txBody>
      </p:sp>
      <p:sp>
        <p:nvSpPr>
          <p:cNvPr id="47" name="Rettangolo 46">
            <a:extLst>
              <a:ext uri="{FF2B5EF4-FFF2-40B4-BE49-F238E27FC236}">
                <a16:creationId xmlns:a16="http://schemas.microsoft.com/office/drawing/2014/main" id="{8EFE22BD-336C-4F98-8E88-6320BF8CF3EA}"/>
              </a:ext>
            </a:extLst>
          </p:cNvPr>
          <p:cNvSpPr/>
          <p:nvPr/>
        </p:nvSpPr>
        <p:spPr>
          <a:xfrm>
            <a:off x="3895141" y="3511738"/>
            <a:ext cx="1962211" cy="787578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48" name="CasellaDiTesto 47">
            <a:extLst>
              <a:ext uri="{FF2B5EF4-FFF2-40B4-BE49-F238E27FC236}">
                <a16:creationId xmlns:a16="http://schemas.microsoft.com/office/drawing/2014/main" id="{B4D9278D-355A-4320-ABE4-234CC39ECF5D}"/>
              </a:ext>
            </a:extLst>
          </p:cNvPr>
          <p:cNvSpPr txBox="1"/>
          <p:nvPr/>
        </p:nvSpPr>
        <p:spPr>
          <a:xfrm>
            <a:off x="4241446" y="3720411"/>
            <a:ext cx="14358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latin typeface="Baskerville Old Face" panose="02020602080505020303" pitchFamily="18" charset="0"/>
              </a:rPr>
              <a:t>Trained</a:t>
            </a:r>
            <a:r>
              <a:rPr lang="it-IT" dirty="0">
                <a:latin typeface="Baskerville Old Face" panose="02020602080505020303" pitchFamily="18" charset="0"/>
              </a:rPr>
              <a:t> Model</a:t>
            </a:r>
          </a:p>
        </p:txBody>
      </p:sp>
      <p:sp>
        <p:nvSpPr>
          <p:cNvPr id="49" name="Freccia a destra 48">
            <a:extLst>
              <a:ext uri="{FF2B5EF4-FFF2-40B4-BE49-F238E27FC236}">
                <a16:creationId xmlns:a16="http://schemas.microsoft.com/office/drawing/2014/main" id="{E81AAF45-6D06-4B46-A0A6-5B696A4BF930}"/>
              </a:ext>
            </a:extLst>
          </p:cNvPr>
          <p:cNvSpPr/>
          <p:nvPr/>
        </p:nvSpPr>
        <p:spPr>
          <a:xfrm>
            <a:off x="1218025" y="3799455"/>
            <a:ext cx="2553875" cy="228733"/>
          </a:xfrm>
          <a:prstGeom prst="rightArrow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3" name="Immagine 52" descr="Immagine che contiene persona, esterni, sorridente, posando&#10;&#10;Descrizione generata automaticamente">
            <a:extLst>
              <a:ext uri="{FF2B5EF4-FFF2-40B4-BE49-F238E27FC236}">
                <a16:creationId xmlns:a16="http://schemas.microsoft.com/office/drawing/2014/main" id="{E4E196FB-86F8-4504-8909-BB9BBA673F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5480" y="3206524"/>
            <a:ext cx="592931" cy="592931"/>
          </a:xfrm>
          <a:prstGeom prst="rect">
            <a:avLst/>
          </a:prstGeom>
        </p:spPr>
      </p:pic>
      <p:pic>
        <p:nvPicPr>
          <p:cNvPr id="55" name="Immagine 54" descr="Immagine che contiene posando, chitarra&#10;&#10;Descrizione generata automaticamente">
            <a:extLst>
              <a:ext uri="{FF2B5EF4-FFF2-40B4-BE49-F238E27FC236}">
                <a16:creationId xmlns:a16="http://schemas.microsoft.com/office/drawing/2014/main" id="{B4919DE3-F416-4787-9A07-CC136A7A064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2838" y="4037805"/>
            <a:ext cx="592931" cy="592931"/>
          </a:xfrm>
          <a:prstGeom prst="rect">
            <a:avLst/>
          </a:prstGeom>
        </p:spPr>
      </p:pic>
      <p:sp>
        <p:nvSpPr>
          <p:cNvPr id="61" name="CasellaDiTesto 60">
            <a:extLst>
              <a:ext uri="{FF2B5EF4-FFF2-40B4-BE49-F238E27FC236}">
                <a16:creationId xmlns:a16="http://schemas.microsoft.com/office/drawing/2014/main" id="{75DE826B-3209-484A-B58E-0590F4E49C3A}"/>
              </a:ext>
            </a:extLst>
          </p:cNvPr>
          <p:cNvSpPr txBox="1"/>
          <p:nvPr/>
        </p:nvSpPr>
        <p:spPr>
          <a:xfrm>
            <a:off x="6795857" y="3367188"/>
            <a:ext cx="5072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Baskerville Old Face" panose="02020602080505020303" pitchFamily="18" charset="0"/>
              </a:rPr>
              <a:t>Real</a:t>
            </a:r>
          </a:p>
        </p:txBody>
      </p:sp>
      <p:sp>
        <p:nvSpPr>
          <p:cNvPr id="62" name="CasellaDiTesto 61">
            <a:extLst>
              <a:ext uri="{FF2B5EF4-FFF2-40B4-BE49-F238E27FC236}">
                <a16:creationId xmlns:a16="http://schemas.microsoft.com/office/drawing/2014/main" id="{9EF8F7EC-FEEE-4F26-B8A3-DD2C50D8F8AC}"/>
              </a:ext>
            </a:extLst>
          </p:cNvPr>
          <p:cNvSpPr txBox="1"/>
          <p:nvPr/>
        </p:nvSpPr>
        <p:spPr>
          <a:xfrm>
            <a:off x="6806921" y="4162625"/>
            <a:ext cx="5929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Baskerville Old Face" panose="02020602080505020303" pitchFamily="18" charset="0"/>
              </a:rPr>
              <a:t>Fake</a:t>
            </a:r>
          </a:p>
        </p:txBody>
      </p:sp>
      <p:sp>
        <p:nvSpPr>
          <p:cNvPr id="57" name="Freccia in giù 56">
            <a:extLst>
              <a:ext uri="{FF2B5EF4-FFF2-40B4-BE49-F238E27FC236}">
                <a16:creationId xmlns:a16="http://schemas.microsoft.com/office/drawing/2014/main" id="{E6E69851-5C70-48A1-A48D-BEE09316A634}"/>
              </a:ext>
            </a:extLst>
          </p:cNvPr>
          <p:cNvSpPr/>
          <p:nvPr/>
        </p:nvSpPr>
        <p:spPr>
          <a:xfrm>
            <a:off x="4733410" y="2712084"/>
            <a:ext cx="285674" cy="737199"/>
          </a:xfrm>
          <a:prstGeom prst="downArrow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8" name="Rettangolo 57">
            <a:extLst>
              <a:ext uri="{FF2B5EF4-FFF2-40B4-BE49-F238E27FC236}">
                <a16:creationId xmlns:a16="http://schemas.microsoft.com/office/drawing/2014/main" id="{876C72EE-84B0-4920-9823-374FCA5A58B8}"/>
              </a:ext>
            </a:extLst>
          </p:cNvPr>
          <p:cNvSpPr/>
          <p:nvPr/>
        </p:nvSpPr>
        <p:spPr>
          <a:xfrm>
            <a:off x="3364610" y="1242583"/>
            <a:ext cx="5255590" cy="1329168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66" name="Connettore 2 65">
            <a:extLst>
              <a:ext uri="{FF2B5EF4-FFF2-40B4-BE49-F238E27FC236}">
                <a16:creationId xmlns:a16="http://schemas.microsoft.com/office/drawing/2014/main" id="{1C13A751-CBBC-450B-8EFB-C4C395739757}"/>
              </a:ext>
            </a:extLst>
          </p:cNvPr>
          <p:cNvCxnSpPr>
            <a:stCxn id="47" idx="3"/>
            <a:endCxn id="61" idx="1"/>
          </p:cNvCxnSpPr>
          <p:nvPr/>
        </p:nvCxnSpPr>
        <p:spPr>
          <a:xfrm flipV="1">
            <a:off x="5857352" y="3521077"/>
            <a:ext cx="938505" cy="3844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ttore 2 67">
            <a:extLst>
              <a:ext uri="{FF2B5EF4-FFF2-40B4-BE49-F238E27FC236}">
                <a16:creationId xmlns:a16="http://schemas.microsoft.com/office/drawing/2014/main" id="{84418404-2670-40B3-BB16-E12292DCAACB}"/>
              </a:ext>
            </a:extLst>
          </p:cNvPr>
          <p:cNvCxnSpPr>
            <a:cxnSpLocks/>
            <a:stCxn id="47" idx="3"/>
            <a:endCxn id="62" idx="1"/>
          </p:cNvCxnSpPr>
          <p:nvPr/>
        </p:nvCxnSpPr>
        <p:spPr>
          <a:xfrm>
            <a:off x="5857352" y="3905527"/>
            <a:ext cx="949569" cy="41098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Freccia a destra 74">
            <a:extLst>
              <a:ext uri="{FF2B5EF4-FFF2-40B4-BE49-F238E27FC236}">
                <a16:creationId xmlns:a16="http://schemas.microsoft.com/office/drawing/2014/main" id="{CCD8D07E-5924-499D-B83A-80B9DDFBE090}"/>
              </a:ext>
            </a:extLst>
          </p:cNvPr>
          <p:cNvSpPr/>
          <p:nvPr/>
        </p:nvSpPr>
        <p:spPr>
          <a:xfrm>
            <a:off x="8314974" y="1885776"/>
            <a:ext cx="165962" cy="85208"/>
          </a:xfrm>
          <a:prstGeom prst="rightArrow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32587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2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2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2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2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2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2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2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2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3" dur="2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8" dur="2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3" dur="2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  <p:bldP spid="47" grpId="0" animBg="1"/>
      <p:bldP spid="48" grpId="0"/>
      <p:bldP spid="49" grpId="0" animBg="1"/>
      <p:bldP spid="61" grpId="0"/>
      <p:bldP spid="62" grpId="0"/>
      <p:bldP spid="5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latin typeface="Baskerville Old Face" panose="02020602080505020303" pitchFamily="18" charset="0"/>
              </a:rPr>
              <a:t>Fase di </a:t>
            </a:r>
            <a:r>
              <a:rPr lang="it-IT" sz="3200" dirty="0">
                <a:latin typeface="Baskerville Old Face" panose="02020602080505020303" pitchFamily="18" charset="0"/>
              </a:rPr>
              <a:t>test (2)</a:t>
            </a:r>
            <a:r>
              <a:rPr lang="en" sz="3200" dirty="0">
                <a:latin typeface="Baskerville Old Face" panose="02020602080505020303" pitchFamily="18" charset="0"/>
              </a:rPr>
              <a:t> </a:t>
            </a:r>
            <a:endParaRPr sz="3200" dirty="0">
              <a:latin typeface="Baskerville Old Face" panose="02020602080505020303" pitchFamily="18" charset="0"/>
            </a:endParaRPr>
          </a:p>
        </p:txBody>
      </p:sp>
      <p:sp>
        <p:nvSpPr>
          <p:cNvPr id="50" name="Google Shape;86;p18">
            <a:extLst>
              <a:ext uri="{FF2B5EF4-FFF2-40B4-BE49-F238E27FC236}">
                <a16:creationId xmlns:a16="http://schemas.microsoft.com/office/drawing/2014/main" id="{80A0EFF5-0CBD-4257-9449-EDAFA969E01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402505"/>
            <a:ext cx="8520600" cy="28123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>
              <a:buFont typeface="Wingdings" panose="05000000000000000000" pitchFamily="2" charset="2"/>
              <a:buChar char="§"/>
            </a:pPr>
            <a:r>
              <a:rPr lang="it-IT" dirty="0">
                <a:solidFill>
                  <a:schemeClr val="tx1"/>
                </a:solidFill>
                <a:latin typeface="Baskerville Old Face" panose="02020602080505020303" pitchFamily="18" charset="0"/>
              </a:rPr>
              <a:t>I</a:t>
            </a:r>
            <a:r>
              <a:rPr lang="it-IT" sz="1800" b="0" i="0" u="none" strike="noStrike" baseline="0" dirty="0">
                <a:solidFill>
                  <a:schemeClr val="tx1"/>
                </a:solidFill>
                <a:latin typeface="Baskerville Old Face" panose="02020602080505020303" pitchFamily="18" charset="0"/>
              </a:rPr>
              <a:t>nsieme di test impiegato: circa 2400 immagini tra volti reali e fittizi.</a:t>
            </a:r>
          </a:p>
          <a:p>
            <a:pPr marL="114300" indent="0" algn="l">
              <a:buNone/>
            </a:pPr>
            <a:endParaRPr lang="it-IT" sz="1800" b="0" i="0" u="none" strike="noStrike" baseline="0" dirty="0">
              <a:solidFill>
                <a:schemeClr val="tx1"/>
              </a:solidFill>
              <a:latin typeface="Baskerville Old Face" panose="02020602080505020303" pitchFamily="18" charset="0"/>
            </a:endParaRPr>
          </a:p>
          <a:p>
            <a:pPr marL="114300" indent="0" algn="l">
              <a:buNone/>
            </a:pPr>
            <a:endParaRPr lang="it-IT" sz="1800" b="0" i="0" u="none" strike="noStrike" baseline="0" dirty="0">
              <a:solidFill>
                <a:schemeClr val="tx1"/>
              </a:solidFill>
              <a:latin typeface="Baskerville Old Face" panose="02020602080505020303" pitchFamily="18" charset="0"/>
            </a:endParaRPr>
          </a:p>
          <a:p>
            <a:pPr algn="l">
              <a:buFont typeface="Wingdings" panose="05000000000000000000" pitchFamily="2" charset="2"/>
              <a:buChar char="§"/>
            </a:pPr>
            <a:r>
              <a:rPr lang="it-IT" dirty="0">
                <a:solidFill>
                  <a:schemeClr val="tx1"/>
                </a:solidFill>
                <a:latin typeface="Baskerville Old Face" panose="02020602080505020303" pitchFamily="18" charset="0"/>
              </a:rPr>
              <a:t>P</a:t>
            </a:r>
            <a:r>
              <a:rPr lang="it-IT" sz="1800" b="0" i="0" u="none" strike="noStrike" baseline="0" dirty="0">
                <a:solidFill>
                  <a:schemeClr val="tx1"/>
                </a:solidFill>
                <a:latin typeface="Baskerville Old Face" panose="02020602080505020303" pitchFamily="18" charset="0"/>
              </a:rPr>
              <a:t>restazioni valutate su ciascuna GAN: </a:t>
            </a:r>
            <a:r>
              <a:rPr lang="it-IT" sz="1800" b="0" i="0" u="none" strike="noStrike" baseline="0" dirty="0" err="1">
                <a:solidFill>
                  <a:schemeClr val="tx1"/>
                </a:solidFill>
                <a:latin typeface="Baskerville Old Face" panose="02020602080505020303" pitchFamily="18" charset="0"/>
              </a:rPr>
              <a:t>accuracy</a:t>
            </a:r>
            <a:r>
              <a:rPr lang="it-IT" sz="1800" b="0" i="0" u="none" strike="noStrike" baseline="0" dirty="0">
                <a:solidFill>
                  <a:schemeClr val="tx1"/>
                </a:solidFill>
                <a:latin typeface="Baskerville Old Face" panose="02020602080505020303" pitchFamily="18" charset="0"/>
              </a:rPr>
              <a:t> e Area Under </a:t>
            </a:r>
            <a:r>
              <a:rPr lang="it-IT" dirty="0">
                <a:solidFill>
                  <a:schemeClr val="tx1"/>
                </a:solidFill>
                <a:latin typeface="Baskerville Old Face" panose="02020602080505020303" pitchFamily="18" charset="0"/>
              </a:rPr>
              <a:t>ROC</a:t>
            </a:r>
            <a:r>
              <a:rPr lang="it-IT" sz="1800" b="0" i="0" u="none" strike="noStrike" baseline="0" dirty="0">
                <a:solidFill>
                  <a:schemeClr val="tx1"/>
                </a:solidFill>
                <a:latin typeface="Baskerville Old Face" panose="02020602080505020303" pitchFamily="18" charset="0"/>
              </a:rPr>
              <a:t> Curve (AUC).</a:t>
            </a:r>
          </a:p>
          <a:p>
            <a:pPr marL="114300" indent="0" algn="l">
              <a:buNone/>
            </a:pPr>
            <a:endParaRPr lang="it-IT" dirty="0">
              <a:solidFill>
                <a:schemeClr val="tx1"/>
              </a:solidFill>
              <a:latin typeface="Baskerville Old Face" panose="02020602080505020303" pitchFamily="18" charset="0"/>
            </a:endParaRPr>
          </a:p>
          <a:p>
            <a:pPr marL="114300" indent="0" algn="l">
              <a:buNone/>
            </a:pPr>
            <a:endParaRPr lang="it-IT" dirty="0">
              <a:solidFill>
                <a:schemeClr val="tx1"/>
              </a:solidFill>
              <a:latin typeface="Baskerville Old Face" panose="02020602080505020303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it-IT" dirty="0">
                <a:solidFill>
                  <a:schemeClr val="tx1"/>
                </a:solidFill>
                <a:latin typeface="Baskerville Old Face" panose="02020602080505020303" pitchFamily="18" charset="0"/>
              </a:rPr>
              <a:t>E</a:t>
            </a:r>
            <a:r>
              <a:rPr lang="it-IT" sz="1800" dirty="0">
                <a:solidFill>
                  <a:schemeClr val="tx1"/>
                </a:solidFill>
                <a:latin typeface="Baskerville Old Face" panose="02020602080505020303" pitchFamily="18" charset="0"/>
              </a:rPr>
              <a:t>stensione della fase di test anche alle immagini </a:t>
            </a:r>
            <a:r>
              <a:rPr lang="it-IT" sz="1800" dirty="0" err="1">
                <a:solidFill>
                  <a:schemeClr val="tx1"/>
                </a:solidFill>
                <a:latin typeface="Baskerville Old Face" panose="02020602080505020303" pitchFamily="18" charset="0"/>
              </a:rPr>
              <a:t>ProGAN</a:t>
            </a:r>
            <a:r>
              <a:rPr lang="it-IT" sz="1800" dirty="0">
                <a:solidFill>
                  <a:schemeClr val="tx1"/>
                </a:solidFill>
                <a:latin typeface="Baskerville Old Face" panose="02020602080505020303" pitchFamily="18" charset="0"/>
              </a:rPr>
              <a:t>.</a:t>
            </a:r>
          </a:p>
          <a:p>
            <a:pPr algn="l"/>
            <a:endParaRPr lang="it-IT" dirty="0">
              <a:latin typeface="NimbusRomNo9L-Regu"/>
            </a:endParaRPr>
          </a:p>
          <a:p>
            <a:pPr algn="l"/>
            <a:endParaRPr lang="it-IT" sz="1800" b="0" i="0" u="none" strike="noStrike" baseline="0" dirty="0">
              <a:latin typeface="NimbusRomNo9L-Regu"/>
            </a:endParaRPr>
          </a:p>
          <a:p>
            <a:pPr algn="l"/>
            <a:endParaRPr lang="it-IT" dirty="0">
              <a:latin typeface="NimbusRomNo9L-Regu"/>
            </a:endParaRPr>
          </a:p>
          <a:p>
            <a:endParaRPr lang="it-IT" dirty="0"/>
          </a:p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it-IT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endParaRPr lang="it-IT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br>
              <a:rPr lang="en" dirty="0"/>
            </a:b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63594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3"/>
          <p:cNvSpPr txBox="1">
            <a:spLocks noGrp="1"/>
          </p:cNvSpPr>
          <p:nvPr>
            <p:ph type="title"/>
          </p:nvPr>
        </p:nvSpPr>
        <p:spPr>
          <a:xfrm>
            <a:off x="311700" y="4373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latin typeface="Baskerville Old Face" panose="02020602080505020303" pitchFamily="18" charset="0"/>
              </a:rPr>
              <a:t>Risultati </a:t>
            </a:r>
            <a:r>
              <a:rPr lang="it-IT" sz="3200" dirty="0">
                <a:latin typeface="Baskerville Old Face" panose="02020602080505020303" pitchFamily="18" charset="0"/>
              </a:rPr>
              <a:t>su tutto il dataset</a:t>
            </a:r>
            <a:r>
              <a:rPr lang="en" sz="3200" dirty="0">
                <a:latin typeface="Baskerville Old Face" panose="02020602080505020303" pitchFamily="18" charset="0"/>
              </a:rPr>
              <a:t>  </a:t>
            </a:r>
            <a:endParaRPr sz="3200" dirty="0">
              <a:latin typeface="Baskerville Old Face" panose="02020602080505020303" pitchFamily="18" charset="0"/>
            </a:endParaRPr>
          </a:p>
        </p:txBody>
      </p:sp>
      <p:graphicFrame>
        <p:nvGraphicFramePr>
          <p:cNvPr id="4" name="Tabella 6">
            <a:extLst>
              <a:ext uri="{FF2B5EF4-FFF2-40B4-BE49-F238E27FC236}">
                <a16:creationId xmlns:a16="http://schemas.microsoft.com/office/drawing/2014/main" id="{3BA2748D-8D99-4A09-8B7F-E1C6B8D190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1380575"/>
              </p:ext>
            </p:extLst>
          </p:nvPr>
        </p:nvGraphicFramePr>
        <p:xfrm>
          <a:off x="962187" y="1542081"/>
          <a:ext cx="7219626" cy="2727700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2406542">
                  <a:extLst>
                    <a:ext uri="{9D8B030D-6E8A-4147-A177-3AD203B41FA5}">
                      <a16:colId xmlns:a16="http://schemas.microsoft.com/office/drawing/2014/main" val="2431286625"/>
                    </a:ext>
                  </a:extLst>
                </a:gridCol>
                <a:gridCol w="2406542">
                  <a:extLst>
                    <a:ext uri="{9D8B030D-6E8A-4147-A177-3AD203B41FA5}">
                      <a16:colId xmlns:a16="http://schemas.microsoft.com/office/drawing/2014/main" val="3314384574"/>
                    </a:ext>
                  </a:extLst>
                </a:gridCol>
                <a:gridCol w="2406542">
                  <a:extLst>
                    <a:ext uri="{9D8B030D-6E8A-4147-A177-3AD203B41FA5}">
                      <a16:colId xmlns:a16="http://schemas.microsoft.com/office/drawing/2014/main" val="2088142826"/>
                    </a:ext>
                  </a:extLst>
                </a:gridCol>
              </a:tblGrid>
              <a:tr h="545540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accent5">
                            <a:lumMod val="0"/>
                            <a:lumOff val="100000"/>
                          </a:schemeClr>
                        </a:gs>
                        <a:gs pos="34000">
                          <a:srgbClr val="CCFFFF"/>
                        </a:gs>
                        <a:gs pos="83000">
                          <a:srgbClr val="8CD2DC"/>
                        </a:gs>
                      </a:gsLst>
                      <a:lin ang="600000" scaled="0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600" dirty="0" err="1">
                          <a:latin typeface="Baskerville Old Face" panose="02020602080505020303" pitchFamily="18" charset="0"/>
                        </a:rPr>
                        <a:t>Accuracy</a:t>
                      </a:r>
                      <a:endParaRPr lang="it-IT" sz="1600" dirty="0">
                        <a:latin typeface="Baskerville Old Face" panose="02020602080505020303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accent5">
                            <a:lumMod val="0"/>
                            <a:lumOff val="100000"/>
                          </a:schemeClr>
                        </a:gs>
                        <a:gs pos="34000">
                          <a:srgbClr val="CCFFFF"/>
                        </a:gs>
                        <a:gs pos="83000">
                          <a:srgbClr val="8CD2DC"/>
                        </a:gs>
                      </a:gsLst>
                      <a:lin ang="600000" scaled="0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600" dirty="0">
                          <a:latin typeface="Baskerville Old Face" panose="02020602080505020303" pitchFamily="18" charset="0"/>
                        </a:rPr>
                        <a:t>Area Under Curve (AUC)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accent5">
                            <a:lumMod val="0"/>
                            <a:lumOff val="100000"/>
                          </a:schemeClr>
                        </a:gs>
                        <a:gs pos="34000">
                          <a:srgbClr val="CCFFFF"/>
                        </a:gs>
                        <a:gs pos="83000">
                          <a:srgbClr val="8CD2DC"/>
                        </a:gs>
                      </a:gsLst>
                      <a:lin ang="6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393986627"/>
                  </a:ext>
                </a:extLst>
              </a:tr>
              <a:tr h="545540">
                <a:tc>
                  <a:txBody>
                    <a:bodyPr/>
                    <a:lstStyle/>
                    <a:p>
                      <a:r>
                        <a:rPr lang="it-IT" sz="1600" b="0" i="0" dirty="0" err="1">
                          <a:solidFill>
                            <a:schemeClr val="tx1"/>
                          </a:solidFill>
                          <a:effectLst/>
                          <a:latin typeface="Baskerville Old Face" panose="02020602080505020303" pitchFamily="18" charset="0"/>
                        </a:rPr>
                        <a:t>StyleGAN</a:t>
                      </a:r>
                      <a:endParaRPr lang="it-IT" sz="1600" dirty="0">
                        <a:latin typeface="Baskerville Old Face" panose="02020602080505020303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accent5">
                            <a:lumMod val="0"/>
                            <a:lumOff val="100000"/>
                          </a:schemeClr>
                        </a:gs>
                        <a:gs pos="34000">
                          <a:srgbClr val="CCFFFF"/>
                        </a:gs>
                        <a:gs pos="83000">
                          <a:srgbClr val="8CD2DC"/>
                        </a:gs>
                      </a:gsLst>
                      <a:lin ang="600000" scaled="0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600" dirty="0">
                          <a:latin typeface="Baskerville Old Face" panose="02020602080505020303" pitchFamily="18" charset="0"/>
                        </a:rPr>
                        <a:t>0.8316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accent5">
                            <a:lumMod val="0"/>
                            <a:lumOff val="100000"/>
                          </a:schemeClr>
                        </a:gs>
                        <a:gs pos="34000">
                          <a:srgbClr val="CCFFFF"/>
                        </a:gs>
                        <a:gs pos="83000">
                          <a:srgbClr val="8CD2DC"/>
                        </a:gs>
                      </a:gsLst>
                      <a:lin ang="600000" scaled="0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600" dirty="0">
                          <a:latin typeface="Baskerville Old Face" panose="02020602080505020303" pitchFamily="18" charset="0"/>
                        </a:rPr>
                        <a:t>0.9100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accent5">
                            <a:lumMod val="0"/>
                            <a:lumOff val="100000"/>
                          </a:schemeClr>
                        </a:gs>
                        <a:gs pos="34000">
                          <a:srgbClr val="CCFFFF"/>
                        </a:gs>
                        <a:gs pos="83000">
                          <a:srgbClr val="8CD2DC"/>
                        </a:gs>
                      </a:gsLst>
                      <a:lin ang="6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474481047"/>
                  </a:ext>
                </a:extLst>
              </a:tr>
              <a:tr h="545540">
                <a:tc>
                  <a:txBody>
                    <a:bodyPr/>
                    <a:lstStyle/>
                    <a:p>
                      <a:r>
                        <a:rPr lang="it-IT" sz="1600" b="0" i="0" dirty="0">
                          <a:solidFill>
                            <a:schemeClr val="tx1"/>
                          </a:solidFill>
                          <a:effectLst/>
                          <a:latin typeface="Baskerville Old Face" panose="02020602080505020303" pitchFamily="18" charset="0"/>
                        </a:rPr>
                        <a:t>Style2GAN</a:t>
                      </a:r>
                      <a:endParaRPr lang="it-IT" sz="1600" dirty="0">
                        <a:latin typeface="Baskerville Old Face" panose="02020602080505020303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accent5">
                            <a:lumMod val="0"/>
                            <a:lumOff val="100000"/>
                          </a:schemeClr>
                        </a:gs>
                        <a:gs pos="34000">
                          <a:srgbClr val="CCFFFF"/>
                        </a:gs>
                        <a:gs pos="83000">
                          <a:srgbClr val="8CD2DC"/>
                        </a:gs>
                      </a:gsLst>
                      <a:lin ang="600000" scaled="0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600" dirty="0">
                          <a:latin typeface="Baskerville Old Face" panose="02020602080505020303" pitchFamily="18" charset="0"/>
                        </a:rPr>
                        <a:t>0.8883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accent5">
                            <a:lumMod val="0"/>
                            <a:lumOff val="100000"/>
                          </a:schemeClr>
                        </a:gs>
                        <a:gs pos="34000">
                          <a:srgbClr val="CCFFFF"/>
                        </a:gs>
                        <a:gs pos="83000">
                          <a:srgbClr val="8CD2DC"/>
                        </a:gs>
                      </a:gsLst>
                      <a:lin ang="600000" scaled="0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600" dirty="0">
                          <a:latin typeface="Baskerville Old Face" panose="02020602080505020303" pitchFamily="18" charset="0"/>
                        </a:rPr>
                        <a:t>0.9548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accent5">
                            <a:lumMod val="0"/>
                            <a:lumOff val="100000"/>
                          </a:schemeClr>
                        </a:gs>
                        <a:gs pos="34000">
                          <a:srgbClr val="CCFFFF"/>
                        </a:gs>
                        <a:gs pos="83000">
                          <a:srgbClr val="8CD2DC"/>
                        </a:gs>
                      </a:gsLst>
                      <a:lin ang="6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37823656"/>
                  </a:ext>
                </a:extLst>
              </a:tr>
              <a:tr h="545540">
                <a:tc>
                  <a:txBody>
                    <a:bodyPr/>
                    <a:lstStyle/>
                    <a:p>
                      <a:r>
                        <a:rPr lang="it-IT" sz="1600" dirty="0" err="1">
                          <a:solidFill>
                            <a:schemeClr val="tx1"/>
                          </a:solidFill>
                          <a:latin typeface="Baskerville Old Face" panose="02020602080505020303" pitchFamily="18" charset="0"/>
                        </a:rPr>
                        <a:t>Start</a:t>
                      </a:r>
                      <a:r>
                        <a:rPr lang="it-IT" sz="1600" b="0" i="0" dirty="0" err="1">
                          <a:solidFill>
                            <a:schemeClr val="tx1"/>
                          </a:solidFill>
                          <a:effectLst/>
                          <a:latin typeface="Baskerville Old Face" panose="02020602080505020303" pitchFamily="18" charset="0"/>
                        </a:rPr>
                        <a:t>GAN</a:t>
                      </a:r>
                      <a:endParaRPr lang="it-IT" sz="1600" dirty="0">
                        <a:latin typeface="Baskerville Old Face" panose="02020602080505020303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accent5">
                            <a:lumMod val="0"/>
                            <a:lumOff val="100000"/>
                          </a:schemeClr>
                        </a:gs>
                        <a:gs pos="34000">
                          <a:srgbClr val="CCFFFF"/>
                        </a:gs>
                        <a:gs pos="83000">
                          <a:srgbClr val="8CD2DC"/>
                        </a:gs>
                      </a:gsLst>
                      <a:lin ang="600000" scaled="0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600" dirty="0">
                          <a:latin typeface="Baskerville Old Face" panose="02020602080505020303" pitchFamily="18" charset="0"/>
                        </a:rPr>
                        <a:t>0.8874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accent5">
                            <a:lumMod val="0"/>
                            <a:lumOff val="100000"/>
                          </a:schemeClr>
                        </a:gs>
                        <a:gs pos="34000">
                          <a:srgbClr val="CCFFFF"/>
                        </a:gs>
                        <a:gs pos="83000">
                          <a:srgbClr val="8CD2DC"/>
                        </a:gs>
                      </a:gsLst>
                      <a:lin ang="600000" scaled="0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600" dirty="0">
                          <a:latin typeface="Baskerville Old Face" panose="02020602080505020303" pitchFamily="18" charset="0"/>
                        </a:rPr>
                        <a:t>0.9558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accent5">
                            <a:lumMod val="0"/>
                            <a:lumOff val="100000"/>
                          </a:schemeClr>
                        </a:gs>
                        <a:gs pos="34000">
                          <a:srgbClr val="CCFFFF"/>
                        </a:gs>
                        <a:gs pos="83000">
                          <a:srgbClr val="8CD2DC"/>
                        </a:gs>
                      </a:gsLst>
                      <a:lin ang="6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078084003"/>
                  </a:ext>
                </a:extLst>
              </a:tr>
              <a:tr h="545540">
                <a:tc>
                  <a:txBody>
                    <a:bodyPr/>
                    <a:lstStyle/>
                    <a:p>
                      <a:r>
                        <a:rPr lang="it-IT" sz="1600" b="0" i="0" dirty="0" err="1">
                          <a:solidFill>
                            <a:schemeClr val="tx1"/>
                          </a:solidFill>
                          <a:effectLst/>
                          <a:latin typeface="Baskerville Old Face" panose="02020602080505020303" pitchFamily="18" charset="0"/>
                        </a:rPr>
                        <a:t>RelGAN</a:t>
                      </a:r>
                      <a:endParaRPr lang="it-IT" sz="1600" dirty="0">
                        <a:latin typeface="Baskerville Old Face" panose="02020602080505020303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accent5">
                            <a:lumMod val="0"/>
                            <a:lumOff val="100000"/>
                          </a:schemeClr>
                        </a:gs>
                        <a:gs pos="34000">
                          <a:srgbClr val="CCFFFF"/>
                        </a:gs>
                        <a:gs pos="83000">
                          <a:srgbClr val="8CD2DC"/>
                        </a:gs>
                      </a:gsLst>
                      <a:lin ang="600000" scaled="0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600" dirty="0">
                          <a:latin typeface="Baskerville Old Face" panose="02020602080505020303" pitchFamily="18" charset="0"/>
                        </a:rPr>
                        <a:t>0.8799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accent5">
                            <a:lumMod val="0"/>
                            <a:lumOff val="100000"/>
                          </a:schemeClr>
                        </a:gs>
                        <a:gs pos="34000">
                          <a:srgbClr val="CCFFFF"/>
                        </a:gs>
                        <a:gs pos="83000">
                          <a:srgbClr val="8CD2DC"/>
                        </a:gs>
                      </a:gsLst>
                      <a:lin ang="600000" scaled="0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600" dirty="0">
                          <a:latin typeface="Baskerville Old Face" panose="02020602080505020303" pitchFamily="18" charset="0"/>
                        </a:rPr>
                        <a:t>0.9500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accent5">
                            <a:lumMod val="0"/>
                            <a:lumOff val="100000"/>
                          </a:schemeClr>
                        </a:gs>
                        <a:gs pos="34000">
                          <a:srgbClr val="CCFFFF"/>
                        </a:gs>
                        <a:gs pos="83000">
                          <a:srgbClr val="8CD2DC"/>
                        </a:gs>
                      </a:gsLst>
                      <a:lin ang="6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9957060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45318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Google Shape;963;p87"/>
          <p:cNvSpPr txBox="1">
            <a:spLocks noGrp="1"/>
          </p:cNvSpPr>
          <p:nvPr>
            <p:ph type="title"/>
          </p:nvPr>
        </p:nvSpPr>
        <p:spPr>
          <a:xfrm>
            <a:off x="311700" y="502176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latin typeface="Baskerville Old Face" panose="02020602080505020303" pitchFamily="18" charset="0"/>
              </a:rPr>
              <a:t>Analisi di robustezza</a:t>
            </a:r>
            <a:endParaRPr sz="3200" dirty="0">
              <a:latin typeface="Baskerville Old Face" panose="02020602080505020303" pitchFamily="18" charset="0"/>
            </a:endParaRPr>
          </a:p>
        </p:txBody>
      </p:sp>
      <p:graphicFrame>
        <p:nvGraphicFramePr>
          <p:cNvPr id="2" name="Tabella 1">
            <a:extLst>
              <a:ext uri="{FF2B5EF4-FFF2-40B4-BE49-F238E27FC236}">
                <a16:creationId xmlns:a16="http://schemas.microsoft.com/office/drawing/2014/main" id="{6DCC79F7-ABEC-4118-91F6-B01C4637EB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1764835"/>
              </p:ext>
            </p:extLst>
          </p:nvPr>
        </p:nvGraphicFramePr>
        <p:xfrm>
          <a:off x="1046366" y="2228850"/>
          <a:ext cx="7219626" cy="1116812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2406542">
                  <a:extLst>
                    <a:ext uri="{9D8B030D-6E8A-4147-A177-3AD203B41FA5}">
                      <a16:colId xmlns:a16="http://schemas.microsoft.com/office/drawing/2014/main" val="3251832178"/>
                    </a:ext>
                  </a:extLst>
                </a:gridCol>
                <a:gridCol w="2406542">
                  <a:extLst>
                    <a:ext uri="{9D8B030D-6E8A-4147-A177-3AD203B41FA5}">
                      <a16:colId xmlns:a16="http://schemas.microsoft.com/office/drawing/2014/main" val="339462108"/>
                    </a:ext>
                  </a:extLst>
                </a:gridCol>
                <a:gridCol w="2406542">
                  <a:extLst>
                    <a:ext uri="{9D8B030D-6E8A-4147-A177-3AD203B41FA5}">
                      <a16:colId xmlns:a16="http://schemas.microsoft.com/office/drawing/2014/main" val="152033546"/>
                    </a:ext>
                  </a:extLst>
                </a:gridCol>
              </a:tblGrid>
              <a:tr h="558406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accent5">
                            <a:lumMod val="0"/>
                            <a:lumOff val="100000"/>
                          </a:schemeClr>
                        </a:gs>
                        <a:gs pos="34000">
                          <a:srgbClr val="CCFFFF"/>
                        </a:gs>
                        <a:gs pos="83000">
                          <a:srgbClr val="8CD2DC"/>
                        </a:gs>
                      </a:gsLst>
                      <a:lin ang="600000" scaled="0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600" dirty="0" err="1">
                          <a:latin typeface="Baskerville Old Face" panose="02020602080505020303" pitchFamily="18" charset="0"/>
                        </a:rPr>
                        <a:t>Accuracy</a:t>
                      </a:r>
                      <a:endParaRPr lang="it-IT" sz="1600" dirty="0">
                        <a:latin typeface="Baskerville Old Face" panose="02020602080505020303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accent5">
                            <a:lumMod val="0"/>
                            <a:lumOff val="100000"/>
                          </a:schemeClr>
                        </a:gs>
                        <a:gs pos="34000">
                          <a:srgbClr val="CCFFFF"/>
                        </a:gs>
                        <a:gs pos="83000">
                          <a:srgbClr val="8CD2DC"/>
                        </a:gs>
                      </a:gsLst>
                      <a:lin ang="600000" scaled="0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600" dirty="0">
                          <a:latin typeface="Baskerville Old Face" panose="02020602080505020303" pitchFamily="18" charset="0"/>
                        </a:rPr>
                        <a:t>Area Under Curve (AUC)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accent5">
                            <a:lumMod val="0"/>
                            <a:lumOff val="100000"/>
                          </a:schemeClr>
                        </a:gs>
                        <a:gs pos="34000">
                          <a:srgbClr val="CCFFFF"/>
                        </a:gs>
                        <a:gs pos="83000">
                          <a:srgbClr val="8CD2DC"/>
                        </a:gs>
                      </a:gsLst>
                      <a:lin ang="6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540259639"/>
                  </a:ext>
                </a:extLst>
              </a:tr>
              <a:tr h="558406">
                <a:tc>
                  <a:txBody>
                    <a:bodyPr/>
                    <a:lstStyle/>
                    <a:p>
                      <a:r>
                        <a:rPr lang="it-IT" sz="1600" dirty="0" err="1">
                          <a:latin typeface="Baskerville Old Face" panose="02020602080505020303" pitchFamily="18" charset="0"/>
                        </a:rPr>
                        <a:t>ProGAN</a:t>
                      </a:r>
                      <a:endParaRPr lang="it-IT" sz="1600" dirty="0">
                        <a:latin typeface="Baskerville Old Face" panose="02020602080505020303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accent5">
                            <a:lumMod val="0"/>
                            <a:lumOff val="100000"/>
                          </a:schemeClr>
                        </a:gs>
                        <a:gs pos="34000">
                          <a:srgbClr val="CCFFFF"/>
                        </a:gs>
                        <a:gs pos="83000">
                          <a:srgbClr val="8CD2DC"/>
                        </a:gs>
                      </a:gsLst>
                      <a:lin ang="600000" scaled="0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600" dirty="0">
                          <a:latin typeface="Baskerville Old Face" panose="02020602080505020303" pitchFamily="18" charset="0"/>
                        </a:rPr>
                        <a:t>0.5099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accent5">
                            <a:lumMod val="0"/>
                            <a:lumOff val="100000"/>
                          </a:schemeClr>
                        </a:gs>
                        <a:gs pos="34000">
                          <a:srgbClr val="CCFFFF"/>
                        </a:gs>
                        <a:gs pos="83000">
                          <a:srgbClr val="8CD2DC"/>
                        </a:gs>
                      </a:gsLst>
                      <a:lin ang="600000" scaled="0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600" dirty="0">
                          <a:latin typeface="Baskerville Old Face" panose="02020602080505020303" pitchFamily="18" charset="0"/>
                        </a:rPr>
                        <a:t>0.5288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accent5">
                            <a:lumMod val="0"/>
                            <a:lumOff val="100000"/>
                          </a:schemeClr>
                        </a:gs>
                        <a:gs pos="34000">
                          <a:srgbClr val="CCFFFF"/>
                        </a:gs>
                        <a:gs pos="83000">
                          <a:srgbClr val="8CD2DC"/>
                        </a:gs>
                      </a:gsLst>
                      <a:lin ang="6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286194530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D73B5C1-E88B-45ED-851D-C6317E166E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3200" dirty="0">
                <a:latin typeface="Baskerville Old Face" panose="02020602080505020303" pitchFamily="18" charset="0"/>
              </a:rPr>
              <a:t>Andamento delle metriche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9E8AE39A-4900-47AC-A6DC-9BFBD2466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5293" y="1836499"/>
            <a:ext cx="2732655" cy="1968078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FD1C975C-204B-406D-AFB0-2670EEE557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1826884"/>
            <a:ext cx="2788688" cy="1977693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B30E5E1C-F621-4F6C-9B95-74BF979560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7948" y="1816343"/>
            <a:ext cx="2849643" cy="2020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486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magine 10" descr="Immagine che contiene abbigliamento, donna, persona, posando&#10;&#10;Descrizione generata automaticamente">
            <a:extLst>
              <a:ext uri="{FF2B5EF4-FFF2-40B4-BE49-F238E27FC236}">
                <a16:creationId xmlns:a16="http://schemas.microsoft.com/office/drawing/2014/main" id="{4A8E9CED-88AB-4D97-8C76-726B4B88E2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5421" y="2236822"/>
            <a:ext cx="1227141" cy="1227141"/>
          </a:xfrm>
          <a:prstGeom prst="rect">
            <a:avLst/>
          </a:prstGeom>
        </p:spPr>
      </p:pic>
      <p:pic>
        <p:nvPicPr>
          <p:cNvPr id="13" name="Immagine 12" descr="Immagine che contiene persona, interni&#10;&#10;Descrizione generata automaticamente">
            <a:extLst>
              <a:ext uri="{FF2B5EF4-FFF2-40B4-BE49-F238E27FC236}">
                <a16:creationId xmlns:a16="http://schemas.microsoft.com/office/drawing/2014/main" id="{6CB60FC2-2AF3-4523-99EB-637AC26BD3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5420" y="962196"/>
            <a:ext cx="1227141" cy="1227141"/>
          </a:xfrm>
          <a:prstGeom prst="rect">
            <a:avLst/>
          </a:prstGeom>
        </p:spPr>
      </p:pic>
      <p:pic>
        <p:nvPicPr>
          <p:cNvPr id="19" name="Immagine 18" descr="Immagine che contiene abbigliamento, persona, interni, sorridente&#10;&#10;Descrizione generata automaticamente">
            <a:extLst>
              <a:ext uri="{FF2B5EF4-FFF2-40B4-BE49-F238E27FC236}">
                <a16:creationId xmlns:a16="http://schemas.microsoft.com/office/drawing/2014/main" id="{38AEED83-3348-4DAF-8C10-7EAF36B400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75419" y="3511449"/>
            <a:ext cx="1227142" cy="1227140"/>
          </a:xfrm>
          <a:prstGeom prst="rect">
            <a:avLst/>
          </a:prstGeom>
        </p:spPr>
      </p:pic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02E869E3-2388-45F2-AB2C-F3194FF63F6D}"/>
              </a:ext>
            </a:extLst>
          </p:cNvPr>
          <p:cNvSpPr txBox="1"/>
          <p:nvPr/>
        </p:nvSpPr>
        <p:spPr>
          <a:xfrm>
            <a:off x="6026016" y="4738588"/>
            <a:ext cx="30851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0" i="0" u="none" strike="noStrike" dirty="0">
                <a:solidFill>
                  <a:schemeClr val="tx1"/>
                </a:solidFill>
                <a:effectLst/>
                <a:latin typeface="Segoe UI" panose="020B0502040204020203" pitchFamily="34" charset="0"/>
                <a:hlinkClick r:id="rId6" tooltip="https://randomuser.me/photos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https://randomuser.me/photos</a:t>
            </a:r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E69C90AB-7370-4B62-8EFB-7A05ACB91EE9}"/>
              </a:ext>
            </a:extLst>
          </p:cNvPr>
          <p:cNvSpPr txBox="1"/>
          <p:nvPr/>
        </p:nvSpPr>
        <p:spPr>
          <a:xfrm>
            <a:off x="192881" y="116354"/>
            <a:ext cx="4593431" cy="5792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>
                <a:latin typeface="Baskerville Old Face" panose="02020602080505020303" pitchFamily="18" charset="0"/>
              </a:rPr>
              <a:t>Random User Generator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92B4036B-CEDF-4350-BBD4-0813AFCAB5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55128" y="1021556"/>
            <a:ext cx="5309231" cy="3583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418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9"/>
          <p:cNvSpPr txBox="1">
            <a:spLocks noGrp="1"/>
          </p:cNvSpPr>
          <p:nvPr>
            <p:ph type="title"/>
          </p:nvPr>
        </p:nvSpPr>
        <p:spPr>
          <a:xfrm>
            <a:off x="311700" y="423594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latin typeface="Baskerville Old Face" panose="02020602080505020303" pitchFamily="18" charset="0"/>
              </a:rPr>
              <a:t>Conclusion</a:t>
            </a:r>
            <a:r>
              <a:rPr lang="it-IT" sz="3200" dirty="0">
                <a:latin typeface="Baskerville Old Face" panose="02020602080505020303" pitchFamily="18" charset="0"/>
              </a:rPr>
              <a:t>i</a:t>
            </a:r>
            <a:endParaRPr sz="3200" dirty="0">
              <a:latin typeface="Baskerville Old Face" panose="02020602080505020303" pitchFamily="18" charset="0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50EC0EB4-714C-4688-B088-102B3245BBBD}"/>
              </a:ext>
            </a:extLst>
          </p:cNvPr>
          <p:cNvSpPr txBox="1"/>
          <p:nvPr/>
        </p:nvSpPr>
        <p:spPr>
          <a:xfrm>
            <a:off x="450317" y="1337969"/>
            <a:ext cx="838198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sz="1800" dirty="0">
                <a:latin typeface="Baskerville Old Face" panose="02020602080505020303" pitchFamily="18" charset="0"/>
              </a:rPr>
              <a:t>Obiettivo: realizzare una tecnica per stabilire l’autenticità di un volto.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it-IT" sz="1800" dirty="0">
              <a:latin typeface="Baskerville Old Face" panose="02020602080505020303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sz="1800" dirty="0">
                <a:latin typeface="Baskerville Old Face" panose="02020602080505020303" pitchFamily="18" charset="0"/>
              </a:rPr>
              <a:t>E’ stato raccolto un dataset costituito da immagini di volti generate da quattro diverse reti generative avversarie </a:t>
            </a:r>
            <a:r>
              <a:rPr lang="it-IT" sz="1800" b="0" i="0" dirty="0">
                <a:solidFill>
                  <a:schemeClr val="tx1"/>
                </a:solidFill>
                <a:effectLst/>
                <a:latin typeface="Baskerville Old Face" panose="02020602080505020303" pitchFamily="18" charset="0"/>
              </a:rPr>
              <a:t>e da immagini di volti reali.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it-IT" sz="1800" dirty="0">
              <a:solidFill>
                <a:schemeClr val="tx1"/>
              </a:solidFill>
              <a:latin typeface="Baskerville Old Face" panose="02020602080505020303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sz="1800" dirty="0">
                <a:solidFill>
                  <a:schemeClr val="tx1"/>
                </a:solidFill>
                <a:latin typeface="Baskerville Old Face" panose="02020602080505020303" pitchFamily="18" charset="0"/>
              </a:rPr>
              <a:t>E’ stato dimostrato che attraverso la data </a:t>
            </a:r>
            <a:r>
              <a:rPr lang="it-IT" sz="1800" dirty="0" err="1">
                <a:solidFill>
                  <a:schemeClr val="tx1"/>
                </a:solidFill>
                <a:latin typeface="Baskerville Old Face" panose="02020602080505020303" pitchFamily="18" charset="0"/>
              </a:rPr>
              <a:t>augmentation</a:t>
            </a:r>
            <a:r>
              <a:rPr lang="it-IT" sz="1800" dirty="0">
                <a:solidFill>
                  <a:schemeClr val="tx1"/>
                </a:solidFill>
                <a:latin typeface="Baskerville Old Face" panose="02020602080505020303" pitchFamily="18" charset="0"/>
              </a:rPr>
              <a:t> un classificatore standard di immagini così addestrato non esibisce una buona capacità di generalizzazione se esposto a dataset mai visti prima.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it-IT" sz="1800" dirty="0">
              <a:solidFill>
                <a:schemeClr val="tx1"/>
              </a:solidFill>
              <a:latin typeface="Baskerville Old Face" panose="02020602080505020303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sz="1800" dirty="0">
                <a:solidFill>
                  <a:schemeClr val="tx1"/>
                </a:solidFill>
                <a:latin typeface="Baskerville Old Face" panose="02020602080505020303" pitchFamily="18" charset="0"/>
              </a:rPr>
              <a:t>Strategie alternative: compressione JPEG, cambiamento del punto di vista con cui si guarda al problema.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it-IT" sz="1800" dirty="0">
              <a:solidFill>
                <a:schemeClr val="tx1"/>
              </a:solidFill>
              <a:latin typeface="Baskerville Old Face" panose="02020602080505020303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it-IT" sz="1800" dirty="0">
              <a:solidFill>
                <a:schemeClr val="tx1"/>
              </a:solidFill>
              <a:latin typeface="Baskerville Old Face" panose="02020602080505020303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>
            <a:spLocks noGrp="1"/>
          </p:cNvSpPr>
          <p:nvPr>
            <p:ph type="title"/>
          </p:nvPr>
        </p:nvSpPr>
        <p:spPr>
          <a:xfrm>
            <a:off x="311700" y="337868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latin typeface="Baskerville Old Face" panose="02020602080505020303" pitchFamily="18" charset="0"/>
              </a:rPr>
              <a:t>Volto reale o generato?</a:t>
            </a:r>
            <a:endParaRPr sz="3200" dirty="0">
              <a:latin typeface="Baskerville Old Face" panose="02020602080505020303" pitchFamily="18" charset="0"/>
            </a:endParaRPr>
          </a:p>
        </p:txBody>
      </p:sp>
      <p:sp>
        <p:nvSpPr>
          <p:cNvPr id="73" name="Google Shape;73;p16"/>
          <p:cNvSpPr txBox="1">
            <a:spLocks noGrp="1"/>
          </p:cNvSpPr>
          <p:nvPr>
            <p:ph type="body" idx="1"/>
          </p:nvPr>
        </p:nvSpPr>
        <p:spPr>
          <a:xfrm>
            <a:off x="2185988" y="1357312"/>
            <a:ext cx="878681" cy="3143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lang="it-IT" dirty="0"/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lang="it-IT" dirty="0"/>
          </a:p>
          <a:p>
            <a:pPr lvl="0" indent="0">
              <a:spcBef>
                <a:spcPts val="1600"/>
              </a:spcBef>
              <a:buNone/>
            </a:pPr>
            <a:r>
              <a:rPr lang="it-IT" sz="1400" dirty="0"/>
              <a:t>                    </a:t>
            </a:r>
            <a:br>
              <a:rPr lang="it-IT" sz="1400" dirty="0"/>
            </a:br>
            <a:r>
              <a:rPr lang="it-IT" sz="1400" dirty="0"/>
              <a:t>                     </a:t>
            </a:r>
            <a:br>
              <a:rPr lang="en" dirty="0"/>
            </a:br>
            <a:endParaRPr dirty="0"/>
          </a:p>
        </p:txBody>
      </p:sp>
      <p:pic>
        <p:nvPicPr>
          <p:cNvPr id="7" name="Immagine 6" descr="Immagine che contiene persona, sorridente, posando&#10;&#10;Descrizione generata automaticamente">
            <a:extLst>
              <a:ext uri="{FF2B5EF4-FFF2-40B4-BE49-F238E27FC236}">
                <a16:creationId xmlns:a16="http://schemas.microsoft.com/office/drawing/2014/main" id="{C3BFB82F-22D7-4124-A2D8-AB9EB31D98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659" y="1154904"/>
            <a:ext cx="1878806" cy="1878806"/>
          </a:xfrm>
          <a:prstGeom prst="rect">
            <a:avLst/>
          </a:prstGeom>
        </p:spPr>
      </p:pic>
      <p:pic>
        <p:nvPicPr>
          <p:cNvPr id="10" name="Immagine 9" descr="Immagine che contiene persona, interni, posando&#10;&#10;Descrizione generata automaticamente">
            <a:extLst>
              <a:ext uri="{FF2B5EF4-FFF2-40B4-BE49-F238E27FC236}">
                <a16:creationId xmlns:a16="http://schemas.microsoft.com/office/drawing/2014/main" id="{E89167C1-F6C1-4E23-A82D-7CC2A74A14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7284" y="1150134"/>
            <a:ext cx="1878807" cy="1894290"/>
          </a:xfrm>
          <a:prstGeom prst="rect">
            <a:avLst/>
          </a:prstGeom>
        </p:spPr>
      </p:pic>
      <p:pic>
        <p:nvPicPr>
          <p:cNvPr id="12" name="Immagine 11" descr="Immagine che contiene uomo, persona, albero, esterni&#10;&#10;Descrizione generata automaticamente">
            <a:extLst>
              <a:ext uri="{FF2B5EF4-FFF2-40B4-BE49-F238E27FC236}">
                <a16:creationId xmlns:a16="http://schemas.microsoft.com/office/drawing/2014/main" id="{C80C42E4-1285-4561-B23E-3BC546C151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150133"/>
            <a:ext cx="1878807" cy="1894289"/>
          </a:xfrm>
          <a:prstGeom prst="rect">
            <a:avLst/>
          </a:prstGeom>
        </p:spPr>
      </p:pic>
      <p:pic>
        <p:nvPicPr>
          <p:cNvPr id="14" name="Immagine 13" descr="Immagine che contiene persona, sorridente, posando, vicino&#10;&#10;Descrizione generata automaticamente">
            <a:extLst>
              <a:ext uri="{FF2B5EF4-FFF2-40B4-BE49-F238E27FC236}">
                <a16:creationId xmlns:a16="http://schemas.microsoft.com/office/drawing/2014/main" id="{1742E662-04B1-46EE-9B2C-9C8E410335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86769" y="3071811"/>
            <a:ext cx="1859835" cy="1894290"/>
          </a:xfrm>
          <a:prstGeom prst="rect">
            <a:avLst/>
          </a:prstGeom>
        </p:spPr>
      </p:pic>
      <p:pic>
        <p:nvPicPr>
          <p:cNvPr id="16" name="Immagine 15" descr="Immagine che contiene persona, parete, interni, posando&#10;&#10;Descrizione generata automaticamente">
            <a:extLst>
              <a:ext uri="{FF2B5EF4-FFF2-40B4-BE49-F238E27FC236}">
                <a16:creationId xmlns:a16="http://schemas.microsoft.com/office/drawing/2014/main" id="{2627FCD7-46DB-4A7A-ABC2-0F83A6F7BC3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3659" y="3068242"/>
            <a:ext cx="1878806" cy="1897859"/>
          </a:xfrm>
          <a:prstGeom prst="rect">
            <a:avLst/>
          </a:prstGeom>
        </p:spPr>
      </p:pic>
      <p:pic>
        <p:nvPicPr>
          <p:cNvPr id="18" name="Immagine 17" descr="Immagine che contiene persona, piccolo, figlio, sorridente&#10;&#10;Descrizione generata automaticamente">
            <a:extLst>
              <a:ext uri="{FF2B5EF4-FFF2-40B4-BE49-F238E27FC236}">
                <a16:creationId xmlns:a16="http://schemas.microsoft.com/office/drawing/2014/main" id="{6AA390C1-CE18-4349-850D-A1A163426A2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2000" y="3068242"/>
            <a:ext cx="1878807" cy="1878807"/>
          </a:xfrm>
          <a:prstGeom prst="rect">
            <a:avLst/>
          </a:prstGeom>
        </p:spPr>
      </p:pic>
      <p:pic>
        <p:nvPicPr>
          <p:cNvPr id="20" name="Immagine 19" descr="Immagine che contiene persona, abbigliamento, parrucchino, posando&#10;&#10;Descrizione generata automaticamente">
            <a:extLst>
              <a:ext uri="{FF2B5EF4-FFF2-40B4-BE49-F238E27FC236}">
                <a16:creationId xmlns:a16="http://schemas.microsoft.com/office/drawing/2014/main" id="{CE387D75-8459-4D57-B76B-C7DD01CA0B3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84536" y="1150133"/>
            <a:ext cx="1878806" cy="1883577"/>
          </a:xfrm>
          <a:prstGeom prst="rect">
            <a:avLst/>
          </a:prstGeom>
        </p:spPr>
      </p:pic>
      <p:pic>
        <p:nvPicPr>
          <p:cNvPr id="22" name="Immagine 21" descr="Immagine che contiene persona, uomo, sorridente, parete&#10;&#10;Descrizione generata automaticamente">
            <a:extLst>
              <a:ext uri="{FF2B5EF4-FFF2-40B4-BE49-F238E27FC236}">
                <a16:creationId xmlns:a16="http://schemas.microsoft.com/office/drawing/2014/main" id="{803E56CC-5D84-4ADE-8A87-E7FCE92E4BE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66716" y="3068242"/>
            <a:ext cx="1896626" cy="187880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dirty="0">
                <a:latin typeface="Baskerville Old Face" panose="02020602080505020303" pitchFamily="18" charset="0"/>
              </a:rPr>
              <a:t>Il problema</a:t>
            </a:r>
            <a:endParaRPr sz="3200" dirty="0">
              <a:latin typeface="Baskerville Old Face" panose="02020602080505020303" pitchFamily="18" charset="0"/>
            </a:endParaRPr>
          </a:p>
        </p:txBody>
      </p:sp>
      <p:sp>
        <p:nvSpPr>
          <p:cNvPr id="80" name="Google Shape;80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423032" cy="16604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it-IT" dirty="0">
                <a:solidFill>
                  <a:srgbClr val="000000"/>
                </a:solidFill>
                <a:latin typeface="Baskerville Old Face" panose="02020602080505020303" pitchFamily="18" charset="0"/>
              </a:rPr>
              <a:t>C</a:t>
            </a:r>
            <a:r>
              <a:rPr lang="it-IT" sz="1800" b="0" i="0" u="none" strike="noStrike" dirty="0">
                <a:solidFill>
                  <a:srgbClr val="000000"/>
                </a:solidFill>
                <a:effectLst/>
                <a:latin typeface="Baskerville Old Face" panose="02020602080505020303" pitchFamily="18" charset="0"/>
              </a:rPr>
              <a:t>on l'aumento del livello di fotorealismo, è sempre più difficile distinguere immagini e video generati artificialmente da quelli reali.</a:t>
            </a:r>
          </a:p>
          <a:p>
            <a:pPr>
              <a:buFont typeface="Wingdings" panose="05000000000000000000" pitchFamily="2" charset="2"/>
              <a:buChar char="§"/>
            </a:pPr>
            <a:endParaRPr lang="it-IT" sz="1800" b="0" i="0" u="none" strike="noStrike" dirty="0">
              <a:solidFill>
                <a:srgbClr val="000000"/>
              </a:solidFill>
              <a:effectLst/>
              <a:latin typeface="Baskerville Old Face" panose="02020602080505020303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it-IT" dirty="0">
                <a:solidFill>
                  <a:srgbClr val="000000"/>
                </a:solidFill>
                <a:latin typeface="Baskerville Old Face" panose="02020602080505020303" pitchFamily="18" charset="0"/>
              </a:rPr>
              <a:t>Ciò può risultare affascinante, ma s</a:t>
            </a:r>
            <a:r>
              <a:rPr lang="it-IT" sz="1800" b="0" i="0" u="none" strike="noStrike" dirty="0">
                <a:solidFill>
                  <a:srgbClr val="000000"/>
                </a:solidFill>
                <a:effectLst/>
                <a:latin typeface="Baskerville Old Face" panose="02020602080505020303" pitchFamily="18" charset="0"/>
              </a:rPr>
              <a:t>olleva tutta una serie di preoccupazioni circa la diffusione di notizie false o manipolate sul web</a:t>
            </a:r>
            <a:r>
              <a:rPr lang="it-IT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  <a:br>
              <a:rPr lang="en" dirty="0"/>
            </a:b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br>
              <a:rPr lang="en" dirty="0"/>
            </a:br>
            <a:endParaRPr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430B784A-5E0F-4229-AA6F-45B58949FE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830" t="7080" r="26271" b="13523"/>
          <a:stretch/>
        </p:blipFill>
        <p:spPr>
          <a:xfrm>
            <a:off x="4578959" y="709686"/>
            <a:ext cx="2185260" cy="2281492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DAD0214E-4424-4AB0-8986-1D54DF7DA3D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188" t="8653" r="41015" b="24370"/>
          <a:stretch/>
        </p:blipFill>
        <p:spPr>
          <a:xfrm>
            <a:off x="6764219" y="2571241"/>
            <a:ext cx="1865447" cy="1681484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192E4764-EA8E-4A80-A11D-F20708D2437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7188" t="6528" r="19999" b="63193"/>
          <a:stretch/>
        </p:blipFill>
        <p:spPr>
          <a:xfrm>
            <a:off x="4734732" y="3258844"/>
            <a:ext cx="2700337" cy="732181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67DD1C28-EC1E-4379-9CB1-99435D43C68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6953" t="7639" r="27734" b="24306"/>
          <a:stretch/>
        </p:blipFill>
        <p:spPr>
          <a:xfrm>
            <a:off x="6764219" y="649097"/>
            <a:ext cx="1965423" cy="166044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DC6CE9E-1C74-4A94-B6A8-71131F1F6E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699" y="424006"/>
            <a:ext cx="8520600" cy="572700"/>
          </a:xfrm>
        </p:spPr>
        <p:txBody>
          <a:bodyPr/>
          <a:lstStyle/>
          <a:p>
            <a:r>
              <a:rPr lang="en" sz="3200" dirty="0">
                <a:latin typeface="Baskerville Old Face" panose="02020602080505020303" pitchFamily="18" charset="0"/>
              </a:rPr>
              <a:t>Come scovarle?</a:t>
            </a:r>
            <a:endParaRPr lang="it-IT" sz="3200" dirty="0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6161F876-8237-4593-A67B-64FDBD5E1F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699" y="1152475"/>
            <a:ext cx="8646563" cy="3416400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it-IT" dirty="0">
                <a:solidFill>
                  <a:schemeClr val="tx1"/>
                </a:solidFill>
                <a:latin typeface="Baskerville Old Face" panose="02020602080505020303" pitchFamily="18" charset="0"/>
              </a:rPr>
              <a:t>E’ importante sviluppare strumenti automatizzati che siano in grado di rilevare media sintetici in maniera affidabile ed efficiente.</a:t>
            </a:r>
          </a:p>
          <a:p>
            <a:pPr>
              <a:buFont typeface="Wingdings" panose="05000000000000000000" pitchFamily="2" charset="2"/>
              <a:buChar char="§"/>
            </a:pPr>
            <a:endParaRPr lang="it-IT" dirty="0">
              <a:solidFill>
                <a:schemeClr val="tx1"/>
              </a:solidFill>
              <a:latin typeface="Baskerville Old Face" panose="02020602080505020303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it-IT" dirty="0">
                <a:solidFill>
                  <a:schemeClr val="tx1"/>
                </a:solidFill>
                <a:latin typeface="Baskerville Old Face" panose="02020602080505020303" pitchFamily="18" charset="0"/>
              </a:rPr>
              <a:t>Tra i metodi dello stato dell’arte correnti l’a</a:t>
            </a:r>
            <a:r>
              <a:rPr lang="it-IT" b="0" i="0" dirty="0">
                <a:solidFill>
                  <a:schemeClr val="tx1"/>
                </a:solidFill>
                <a:effectLst/>
                <a:latin typeface="Baskerville Old Face" panose="02020602080505020303" pitchFamily="18" charset="0"/>
              </a:rPr>
              <a:t>pproccio utilizzato </a:t>
            </a:r>
            <a:r>
              <a:rPr lang="it-IT" dirty="0">
                <a:solidFill>
                  <a:schemeClr val="tx1"/>
                </a:solidFill>
                <a:latin typeface="Baskerville Old Face" panose="02020602080505020303" pitchFamily="18" charset="0"/>
              </a:rPr>
              <a:t>si </a:t>
            </a:r>
            <a:r>
              <a:rPr lang="it-IT" b="0" i="0" dirty="0">
                <a:solidFill>
                  <a:schemeClr val="tx1"/>
                </a:solidFill>
                <a:effectLst/>
                <a:latin typeface="Baskerville Old Face" panose="02020602080505020303" pitchFamily="18" charset="0"/>
              </a:rPr>
              <a:t>basa sull'apprendimento di caratteristiche che «generalizzano».</a:t>
            </a:r>
          </a:p>
          <a:p>
            <a:pPr>
              <a:buFont typeface="Wingdings" panose="05000000000000000000" pitchFamily="2" charset="2"/>
              <a:buChar char="§"/>
            </a:pPr>
            <a:endParaRPr lang="it-IT" b="0" i="0" dirty="0">
              <a:solidFill>
                <a:schemeClr val="tx1"/>
              </a:solidFill>
              <a:effectLst/>
              <a:latin typeface="Baskerville Old Face" panose="02020602080505020303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it-IT" dirty="0">
                <a:solidFill>
                  <a:schemeClr val="tx1"/>
                </a:solidFill>
                <a:latin typeface="Baskerville Old Face" panose="02020602080505020303" pitchFamily="18" charset="0"/>
              </a:rPr>
              <a:t>L’idea è quella di realizzare </a:t>
            </a:r>
            <a:r>
              <a:rPr lang="it-IT" dirty="0" err="1">
                <a:solidFill>
                  <a:schemeClr val="tx1"/>
                </a:solidFill>
                <a:latin typeface="Baskerville Old Face" panose="02020602080505020303" pitchFamily="18" charset="0"/>
              </a:rPr>
              <a:t>augmentation</a:t>
            </a:r>
            <a:r>
              <a:rPr lang="it-IT" dirty="0">
                <a:solidFill>
                  <a:schemeClr val="tx1"/>
                </a:solidFill>
                <a:latin typeface="Baskerville Old Face" panose="02020602080505020303" pitchFamily="18" charset="0"/>
              </a:rPr>
              <a:t> tramite un’operazione di filtraggio gaussiano che forzi il discriminatore ad apprendere caratteristiche quanto più generali.</a:t>
            </a:r>
          </a:p>
        </p:txBody>
      </p:sp>
    </p:spTree>
    <p:extLst>
      <p:ext uri="{BB962C8B-B14F-4D97-AF65-F5344CB8AC3E}">
        <p14:creationId xmlns:p14="http://schemas.microsoft.com/office/powerpoint/2010/main" val="992554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latin typeface="Baskerville Old Face" panose="02020602080505020303" pitchFamily="18" charset="0"/>
              </a:rPr>
              <a:t>Il metodo implementato </a:t>
            </a:r>
            <a:endParaRPr sz="3200" dirty="0">
              <a:latin typeface="Baskerville Old Face" panose="02020602080505020303" pitchFamily="18" charset="0"/>
            </a:endParaRPr>
          </a:p>
        </p:txBody>
      </p:sp>
      <p:sp>
        <p:nvSpPr>
          <p:cNvPr id="86" name="Google Shape;86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15319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>
              <a:buFont typeface="Wingdings" panose="05000000000000000000" pitchFamily="2" charset="2"/>
              <a:buChar char="§"/>
            </a:pPr>
            <a:r>
              <a:rPr lang="it-IT" dirty="0">
                <a:solidFill>
                  <a:schemeClr val="tx1"/>
                </a:solidFill>
                <a:latin typeface="Baskerville Old Face" panose="02020602080505020303" pitchFamily="18" charset="0"/>
              </a:rPr>
              <a:t>Addestramento supervisionato di una rete neurale per classificazione binaria di immagini: reale vs sintetico.</a:t>
            </a:r>
          </a:p>
          <a:p>
            <a:pPr algn="l"/>
            <a:endParaRPr lang="it-IT" dirty="0">
              <a:solidFill>
                <a:schemeClr val="tx1"/>
              </a:solidFill>
              <a:latin typeface="Baskerville Old Face" panose="02020602080505020303" pitchFamily="18" charset="0"/>
            </a:endParaRPr>
          </a:p>
          <a:p>
            <a:pPr algn="l">
              <a:buFont typeface="Wingdings" panose="05000000000000000000" pitchFamily="2" charset="2"/>
              <a:buChar char="§"/>
            </a:pPr>
            <a:r>
              <a:rPr lang="it-IT" dirty="0">
                <a:solidFill>
                  <a:schemeClr val="tx1"/>
                </a:solidFill>
                <a:latin typeface="Baskerville Old Face" panose="02020602080505020303" pitchFamily="18" charset="0"/>
              </a:rPr>
              <a:t>Strategia di fine-tuning su un modello base, ResNet50, </a:t>
            </a:r>
            <a:r>
              <a:rPr lang="it-IT" dirty="0" err="1">
                <a:solidFill>
                  <a:schemeClr val="tx1"/>
                </a:solidFill>
                <a:latin typeface="Baskerville Old Face" panose="02020602080505020303" pitchFamily="18" charset="0"/>
              </a:rPr>
              <a:t>pre</a:t>
            </a:r>
            <a:r>
              <a:rPr lang="it-IT" dirty="0">
                <a:solidFill>
                  <a:schemeClr val="tx1"/>
                </a:solidFill>
                <a:latin typeface="Baskerville Old Face" panose="02020602080505020303" pitchFamily="18" charset="0"/>
              </a:rPr>
              <a:t>-addestrato su </a:t>
            </a:r>
            <a:r>
              <a:rPr lang="it-IT" dirty="0" err="1">
                <a:solidFill>
                  <a:schemeClr val="tx1"/>
                </a:solidFill>
                <a:latin typeface="Baskerville Old Face" panose="02020602080505020303" pitchFamily="18" charset="0"/>
              </a:rPr>
              <a:t>ImageNet</a:t>
            </a:r>
            <a:r>
              <a:rPr lang="it-IT" dirty="0">
                <a:solidFill>
                  <a:schemeClr val="tx1"/>
                </a:solidFill>
                <a:latin typeface="Baskerville Old Face" panose="02020602080505020303" pitchFamily="18" charset="0"/>
              </a:rPr>
              <a:t>.</a:t>
            </a:r>
          </a:p>
          <a:p>
            <a:pPr marL="114300" indent="0">
              <a:buNone/>
            </a:pPr>
            <a:endParaRPr lang="it-IT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endParaRPr lang="it-IT" dirty="0"/>
          </a:p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it-IT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br>
              <a:rPr lang="en" dirty="0"/>
            </a:br>
            <a:endParaRPr dirty="0"/>
          </a:p>
        </p:txBody>
      </p:sp>
      <p:pic>
        <p:nvPicPr>
          <p:cNvPr id="9" name="Immagine 8" descr="Immagine che contiene testo&#10;&#10;Descrizione generata automaticamente">
            <a:extLst>
              <a:ext uri="{FF2B5EF4-FFF2-40B4-BE49-F238E27FC236}">
                <a16:creationId xmlns:a16="http://schemas.microsoft.com/office/drawing/2014/main" id="{27BBA580-6617-41F9-B224-CDCC010567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3137" y="2828925"/>
            <a:ext cx="4179094" cy="1671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771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9"/>
          <p:cNvSpPr txBox="1">
            <a:spLocks noGrp="1"/>
          </p:cNvSpPr>
          <p:nvPr>
            <p:ph type="title"/>
          </p:nvPr>
        </p:nvSpPr>
        <p:spPr>
          <a:xfrm>
            <a:off x="305188" y="9151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latin typeface="Baskerville Old Face" panose="02020602080505020303" pitchFamily="18" charset="0"/>
              </a:rPr>
              <a:t>Dataset</a:t>
            </a:r>
            <a:endParaRPr sz="3200" dirty="0">
              <a:latin typeface="Baskerville Old Face" panose="02020602080505020303" pitchFamily="18" charset="0"/>
            </a:endParaRPr>
          </a:p>
        </p:txBody>
      </p:sp>
      <p:sp>
        <p:nvSpPr>
          <p:cNvPr id="50" name="Google Shape;86;p18">
            <a:extLst>
              <a:ext uri="{FF2B5EF4-FFF2-40B4-BE49-F238E27FC236}">
                <a16:creationId xmlns:a16="http://schemas.microsoft.com/office/drawing/2014/main" id="{80A0EFF5-0CBD-4257-9449-EDAFA969E01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05188" y="629353"/>
            <a:ext cx="7754867" cy="7544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>
              <a:buFont typeface="Wingdings" panose="05000000000000000000" pitchFamily="2" charset="2"/>
              <a:buChar char="§"/>
            </a:pPr>
            <a:r>
              <a:rPr lang="it-IT" dirty="0">
                <a:solidFill>
                  <a:schemeClr val="tx1"/>
                </a:solidFill>
                <a:latin typeface="Baskerville Old Face" panose="02020602080505020303" pitchFamily="18" charset="0"/>
              </a:rPr>
              <a:t>Addestramento realizzato su </a:t>
            </a:r>
            <a:r>
              <a:rPr lang="it-IT" sz="1800" b="0" i="0" u="none" strike="noStrike" baseline="0" dirty="0">
                <a:solidFill>
                  <a:schemeClr val="tx1"/>
                </a:solidFill>
                <a:latin typeface="Baskerville Old Face" panose="02020602080505020303" pitchFamily="18" charset="0"/>
              </a:rPr>
              <a:t>circa 5600 </a:t>
            </a:r>
            <a:r>
              <a:rPr lang="it-IT" dirty="0">
                <a:solidFill>
                  <a:schemeClr val="tx1"/>
                </a:solidFill>
                <a:latin typeface="Baskerville Old Face" panose="02020602080505020303" pitchFamily="18" charset="0"/>
              </a:rPr>
              <a:t>immagini di volti sintetici (</a:t>
            </a:r>
            <a:r>
              <a:rPr lang="it-IT" sz="1800" b="0" i="0" u="none" strike="noStrike" baseline="0" dirty="0" err="1">
                <a:solidFill>
                  <a:schemeClr val="tx1"/>
                </a:solidFill>
                <a:latin typeface="Baskerville Old Face" panose="02020602080505020303" pitchFamily="18" charset="0"/>
              </a:rPr>
              <a:t>StarGAN</a:t>
            </a:r>
            <a:r>
              <a:rPr lang="it-IT" sz="1800" b="0" i="0" u="none" strike="noStrike" baseline="0" dirty="0">
                <a:solidFill>
                  <a:schemeClr val="tx1"/>
                </a:solidFill>
                <a:latin typeface="Baskerville Old Face" panose="02020602080505020303" pitchFamily="18" charset="0"/>
              </a:rPr>
              <a:t>, </a:t>
            </a:r>
            <a:r>
              <a:rPr lang="it-IT" sz="1800" b="0" i="0" u="none" strike="noStrike" baseline="0" dirty="0" err="1">
                <a:solidFill>
                  <a:schemeClr val="tx1"/>
                </a:solidFill>
                <a:latin typeface="Baskerville Old Face" panose="02020602080505020303" pitchFamily="18" charset="0"/>
              </a:rPr>
              <a:t>RelGAN</a:t>
            </a:r>
            <a:r>
              <a:rPr lang="it-IT" sz="1800" b="0" i="0" u="none" strike="noStrike" baseline="0" dirty="0">
                <a:solidFill>
                  <a:schemeClr val="tx1"/>
                </a:solidFill>
                <a:latin typeface="Baskerville Old Face" panose="02020602080505020303" pitchFamily="18" charset="0"/>
              </a:rPr>
              <a:t>, </a:t>
            </a:r>
            <a:r>
              <a:rPr lang="it-IT" sz="1800" b="0" i="0" u="none" strike="noStrike" baseline="0" dirty="0" err="1">
                <a:solidFill>
                  <a:schemeClr val="tx1"/>
                </a:solidFill>
                <a:latin typeface="Baskerville Old Face" panose="02020602080505020303" pitchFamily="18" charset="0"/>
              </a:rPr>
              <a:t>StyleGAN</a:t>
            </a:r>
            <a:r>
              <a:rPr lang="it-IT" sz="1800" b="0" i="0" u="none" strike="noStrike" baseline="0" dirty="0">
                <a:solidFill>
                  <a:schemeClr val="tx1"/>
                </a:solidFill>
                <a:latin typeface="Baskerville Old Face" panose="02020602080505020303" pitchFamily="18" charset="0"/>
              </a:rPr>
              <a:t>, Style2GAN) e </a:t>
            </a:r>
            <a:r>
              <a:rPr lang="it-IT" dirty="0">
                <a:solidFill>
                  <a:schemeClr val="tx1"/>
                </a:solidFill>
                <a:latin typeface="Baskerville Old Face" panose="02020602080505020303" pitchFamily="18" charset="0"/>
              </a:rPr>
              <a:t>circa 3000 immagini originali.</a:t>
            </a:r>
          </a:p>
          <a:p>
            <a:pPr algn="l"/>
            <a:endParaRPr lang="it-IT" dirty="0">
              <a:solidFill>
                <a:schemeClr val="tx1"/>
              </a:solidFill>
              <a:latin typeface="Baskerville Old Face" panose="02020602080505020303" pitchFamily="18" charset="0"/>
            </a:endParaRPr>
          </a:p>
          <a:p>
            <a:pPr marL="114300" indent="0" algn="l">
              <a:buNone/>
            </a:pPr>
            <a:endParaRPr lang="it-IT" sz="1800" b="0" i="0" u="none" strike="noStrike" baseline="0" dirty="0">
              <a:solidFill>
                <a:schemeClr val="tx1"/>
              </a:solidFill>
              <a:latin typeface="Baskerville Old Face" panose="02020602080505020303" pitchFamily="18" charset="0"/>
            </a:endParaRPr>
          </a:p>
          <a:p>
            <a:pPr marL="114300" indent="0" algn="l">
              <a:buNone/>
            </a:pPr>
            <a:endParaRPr lang="it-IT" b="0" i="0" dirty="0">
              <a:solidFill>
                <a:schemeClr val="tx1"/>
              </a:solidFill>
              <a:effectLst/>
              <a:latin typeface="Segoe UI" panose="020B0502040204020203" pitchFamily="34" charset="0"/>
            </a:endParaRPr>
          </a:p>
        </p:txBody>
      </p:sp>
      <p:pic>
        <p:nvPicPr>
          <p:cNvPr id="9" name="Immagine 8" descr="Immagine che contiene persona, parete, uomo, sorridente&#10;&#10;Descrizione generata automaticamente">
            <a:extLst>
              <a:ext uri="{FF2B5EF4-FFF2-40B4-BE49-F238E27FC236}">
                <a16:creationId xmlns:a16="http://schemas.microsoft.com/office/drawing/2014/main" id="{D6DF8758-8A66-4DD5-973D-928320E215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6781" y="3147879"/>
            <a:ext cx="1440000" cy="1440000"/>
          </a:xfrm>
          <a:prstGeom prst="rect">
            <a:avLst/>
          </a:prstGeom>
        </p:spPr>
      </p:pic>
      <p:pic>
        <p:nvPicPr>
          <p:cNvPr id="11" name="Immagine 10" descr="Immagine che contiene persona, donna, interni&#10;&#10;Descrizione generata automaticamente">
            <a:extLst>
              <a:ext uri="{FF2B5EF4-FFF2-40B4-BE49-F238E27FC236}">
                <a16:creationId xmlns:a16="http://schemas.microsoft.com/office/drawing/2014/main" id="{53043ECC-DD0E-46F2-8EC7-996D8387FE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3276" y="3157308"/>
            <a:ext cx="1440000" cy="1445272"/>
          </a:xfrm>
          <a:prstGeom prst="rect">
            <a:avLst/>
          </a:prstGeom>
        </p:spPr>
      </p:pic>
      <p:pic>
        <p:nvPicPr>
          <p:cNvPr id="13" name="Immagine 12" descr="Immagine che contiene persona, donna, interni&#10;&#10;Descrizione generata automaticamente">
            <a:extLst>
              <a:ext uri="{FF2B5EF4-FFF2-40B4-BE49-F238E27FC236}">
                <a16:creationId xmlns:a16="http://schemas.microsoft.com/office/drawing/2014/main" id="{4D1E96EC-479D-4A0C-856A-6A80DC05B0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6277" y="3128532"/>
            <a:ext cx="1454506" cy="1474048"/>
          </a:xfrm>
          <a:prstGeom prst="rect">
            <a:avLst/>
          </a:prstGeom>
        </p:spPr>
      </p:pic>
      <p:pic>
        <p:nvPicPr>
          <p:cNvPr id="18" name="Immagine 17" descr="Immagine che contiene persona, donna, sorridente, posando&#10;&#10;Descrizione generata automaticamente">
            <a:extLst>
              <a:ext uri="{FF2B5EF4-FFF2-40B4-BE49-F238E27FC236}">
                <a16:creationId xmlns:a16="http://schemas.microsoft.com/office/drawing/2014/main" id="{BBA9A0CF-9E77-4609-8B62-E697E0B311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3771" y="3168247"/>
            <a:ext cx="1440000" cy="1454098"/>
          </a:xfrm>
          <a:prstGeom prst="rect">
            <a:avLst/>
          </a:prstGeom>
        </p:spPr>
      </p:pic>
      <p:pic>
        <p:nvPicPr>
          <p:cNvPr id="19" name="Immagine 18" descr="Immagine che contiene persona, parete, abbigliamento, interni&#10;&#10;Descrizione generata automaticamente">
            <a:extLst>
              <a:ext uri="{FF2B5EF4-FFF2-40B4-BE49-F238E27FC236}">
                <a16:creationId xmlns:a16="http://schemas.microsoft.com/office/drawing/2014/main" id="{4C7A93A3-28F4-47F6-ADC1-0A3F21D55E4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30638" y="1383793"/>
            <a:ext cx="1440000" cy="1451665"/>
          </a:xfrm>
          <a:prstGeom prst="rect">
            <a:avLst/>
          </a:prstGeom>
        </p:spPr>
      </p:pic>
      <p:pic>
        <p:nvPicPr>
          <p:cNvPr id="21" name="Immagine 20" descr="Immagine che contiene persona, sorridente, posando&#10;&#10;Descrizione generata automaticamente">
            <a:extLst>
              <a:ext uri="{FF2B5EF4-FFF2-40B4-BE49-F238E27FC236}">
                <a16:creationId xmlns:a16="http://schemas.microsoft.com/office/drawing/2014/main" id="{A62E0252-208B-4232-8A13-CC3FE84C777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83276" y="1383793"/>
            <a:ext cx="1440000" cy="1471589"/>
          </a:xfrm>
          <a:prstGeom prst="rect">
            <a:avLst/>
          </a:prstGeom>
        </p:spPr>
      </p:pic>
      <p:pic>
        <p:nvPicPr>
          <p:cNvPr id="4" name="Immagine 3" descr="Immagine che contiene persona, giovane, maglietta, vicino&#10;&#10;Descrizione generata automaticamente">
            <a:extLst>
              <a:ext uri="{FF2B5EF4-FFF2-40B4-BE49-F238E27FC236}">
                <a16:creationId xmlns:a16="http://schemas.microsoft.com/office/drawing/2014/main" id="{443FDAF4-04E5-49A5-A9C1-B0F9282E863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91840" y="1403140"/>
            <a:ext cx="1440000" cy="1440000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8523D23C-03EB-46B8-A634-CF9E6060CCF7}"/>
              </a:ext>
            </a:extLst>
          </p:cNvPr>
          <p:cNvSpPr txBox="1"/>
          <p:nvPr/>
        </p:nvSpPr>
        <p:spPr>
          <a:xfrm>
            <a:off x="1068886" y="4587879"/>
            <a:ext cx="14083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StyleGAN</a:t>
            </a:r>
            <a:endParaRPr lang="it-IT" dirty="0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0800304F-E03F-46E7-A2B0-CB8DEA9FE48C}"/>
              </a:ext>
            </a:extLst>
          </p:cNvPr>
          <p:cNvSpPr txBox="1"/>
          <p:nvPr/>
        </p:nvSpPr>
        <p:spPr>
          <a:xfrm>
            <a:off x="3059949" y="4587878"/>
            <a:ext cx="1545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Style2GAN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8510F51E-AE1B-4DA8-917B-E11FF465B20C}"/>
              </a:ext>
            </a:extLst>
          </p:cNvPr>
          <p:cNvSpPr txBox="1"/>
          <p:nvPr/>
        </p:nvSpPr>
        <p:spPr>
          <a:xfrm>
            <a:off x="4886957" y="4587877"/>
            <a:ext cx="9531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ProGAN</a:t>
            </a:r>
            <a:endParaRPr lang="it-IT" dirty="0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74DA3DC1-C7E6-4A30-8165-402A90471A90}"/>
              </a:ext>
            </a:extLst>
          </p:cNvPr>
          <p:cNvSpPr txBox="1"/>
          <p:nvPr/>
        </p:nvSpPr>
        <p:spPr>
          <a:xfrm>
            <a:off x="4886957" y="2808643"/>
            <a:ext cx="1414719" cy="3198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StartGAN</a:t>
            </a:r>
            <a:endParaRPr lang="it-IT" dirty="0"/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8D90EA69-3782-4B5D-B766-FBC2C9A8C9F6}"/>
              </a:ext>
            </a:extLst>
          </p:cNvPr>
          <p:cNvSpPr txBox="1"/>
          <p:nvPr/>
        </p:nvSpPr>
        <p:spPr>
          <a:xfrm>
            <a:off x="7013559" y="2802915"/>
            <a:ext cx="12889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pristine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AAB9B446-6611-4EBB-B699-CB78BF16F5A1}"/>
              </a:ext>
            </a:extLst>
          </p:cNvPr>
          <p:cNvSpPr txBox="1"/>
          <p:nvPr/>
        </p:nvSpPr>
        <p:spPr>
          <a:xfrm>
            <a:off x="6870683" y="4587876"/>
            <a:ext cx="12889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pristine</a:t>
            </a:r>
          </a:p>
        </p:txBody>
      </p:sp>
      <p:sp>
        <p:nvSpPr>
          <p:cNvPr id="23" name="Segnaposto testo 12">
            <a:extLst>
              <a:ext uri="{FF2B5EF4-FFF2-40B4-BE49-F238E27FC236}">
                <a16:creationId xmlns:a16="http://schemas.microsoft.com/office/drawing/2014/main" id="{A9B70E82-DA95-470B-9A43-332ABB466D4F}"/>
              </a:ext>
            </a:extLst>
          </p:cNvPr>
          <p:cNvSpPr txBox="1">
            <a:spLocks/>
          </p:cNvSpPr>
          <p:nvPr/>
        </p:nvSpPr>
        <p:spPr>
          <a:xfrm>
            <a:off x="1151293" y="2776501"/>
            <a:ext cx="1414719" cy="157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>
              <a:buFont typeface="Arial"/>
              <a:buNone/>
            </a:pPr>
            <a:r>
              <a:rPr lang="it-IT" sz="1400" dirty="0" err="1">
                <a:solidFill>
                  <a:srgbClr val="000000"/>
                </a:solidFill>
              </a:rPr>
              <a:t>RelGAN</a:t>
            </a:r>
            <a:endParaRPr lang="it-IT" sz="1400" dirty="0">
              <a:solidFill>
                <a:srgbClr val="000000"/>
              </a:solidFill>
            </a:endParaRP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3F19991A-AA9F-4C17-A5B7-3A5A51A4D1C7}"/>
              </a:ext>
            </a:extLst>
          </p:cNvPr>
          <p:cNvSpPr txBox="1"/>
          <p:nvPr/>
        </p:nvSpPr>
        <p:spPr>
          <a:xfrm>
            <a:off x="3026902" y="2831437"/>
            <a:ext cx="14083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StyleGAN</a:t>
            </a:r>
            <a:endParaRPr lang="it-IT" dirty="0"/>
          </a:p>
        </p:txBody>
      </p:sp>
      <p:pic>
        <p:nvPicPr>
          <p:cNvPr id="3" name="Immagine 2" descr="Immagine che contiene persona, interni&#10;&#10;Descrizione generata automaticamente">
            <a:extLst>
              <a:ext uri="{FF2B5EF4-FFF2-40B4-BE49-F238E27FC236}">
                <a16:creationId xmlns:a16="http://schemas.microsoft.com/office/drawing/2014/main" id="{8184A6B8-70B6-44D9-8250-5423E1C0827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93772" y="1403141"/>
            <a:ext cx="1445430" cy="1440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30FE98C-CACA-4B90-B4F2-14148FC4A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3200" dirty="0">
                <a:latin typeface="Baskerville Old Face" panose="02020602080505020303" pitchFamily="18" charset="0"/>
              </a:rPr>
              <a:t>Reti generative avversarie (GAN)</a:t>
            </a:r>
          </a:p>
        </p:txBody>
      </p:sp>
      <p:pic>
        <p:nvPicPr>
          <p:cNvPr id="5" name="Segnaposto contenuto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B55ECC57-3703-4E93-998A-DD0688DA98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15847" y="2174904"/>
            <a:ext cx="5653583" cy="2455069"/>
          </a:xfr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E55EEC82-9251-4C0D-AA05-BAFE5FDBAE3B}"/>
              </a:ext>
            </a:extLst>
          </p:cNvPr>
          <p:cNvSpPr txBox="1"/>
          <p:nvPr/>
        </p:nvSpPr>
        <p:spPr>
          <a:xfrm>
            <a:off x="397799" y="1251574"/>
            <a:ext cx="83818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sz="1800" dirty="0">
                <a:solidFill>
                  <a:srgbClr val="3C3C3C"/>
                </a:solidFill>
                <a:latin typeface="Baskerville Old Face" panose="02020602080505020303" pitchFamily="18" charset="0"/>
              </a:rPr>
              <a:t>La formulazione di modelli generativi è un problema di apprendimento non supervisionato.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sz="1800" dirty="0">
                <a:solidFill>
                  <a:srgbClr val="3C3C3C"/>
                </a:solidFill>
                <a:latin typeface="Baskerville Old Face" panose="02020602080505020303" pitchFamily="18" charset="0"/>
              </a:rPr>
              <a:t>L</a:t>
            </a:r>
            <a:r>
              <a:rPr lang="it-IT" sz="1800" i="0" dirty="0">
                <a:solidFill>
                  <a:srgbClr val="3C3C3C"/>
                </a:solidFill>
                <a:effectLst/>
                <a:latin typeface="Baskerville Old Face" panose="02020602080505020303" pitchFamily="18" charset="0"/>
              </a:rPr>
              <a:t>e GAN si </a:t>
            </a:r>
            <a:r>
              <a:rPr lang="it-IT" sz="1800" dirty="0">
                <a:solidFill>
                  <a:schemeClr val="tx1"/>
                </a:solidFill>
                <a:latin typeface="Baskerville Old Face" panose="02020602080505020303" pitchFamily="18" charset="0"/>
              </a:rPr>
              <a:t>basano</a:t>
            </a:r>
            <a:r>
              <a:rPr lang="it-IT" sz="1800" i="0" dirty="0">
                <a:solidFill>
                  <a:srgbClr val="3C3C3C"/>
                </a:solidFill>
                <a:effectLst/>
                <a:latin typeface="Baskerville Old Face" panose="02020602080505020303" pitchFamily="18" charset="0"/>
              </a:rPr>
              <a:t> sulla competizione tra due reti neurali: g</a:t>
            </a:r>
            <a:r>
              <a:rPr lang="it-IT" sz="1800" dirty="0">
                <a:solidFill>
                  <a:srgbClr val="3C3C3C"/>
                </a:solidFill>
                <a:latin typeface="Baskerville Old Face" panose="02020602080505020303" pitchFamily="18" charset="0"/>
              </a:rPr>
              <a:t>eneratore e discriminatore.</a:t>
            </a:r>
          </a:p>
        </p:txBody>
      </p:sp>
    </p:spTree>
    <p:extLst>
      <p:ext uri="{BB962C8B-B14F-4D97-AF65-F5344CB8AC3E}">
        <p14:creationId xmlns:p14="http://schemas.microsoft.com/office/powerpoint/2010/main" val="128193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AC89BE7-AF31-474A-8F1F-F592C7C79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latin typeface="Baskerville Old Face" panose="02020602080505020303" pitchFamily="18" charset="0"/>
              </a:rPr>
              <a:t>Fase di </a:t>
            </a:r>
            <a:r>
              <a:rPr lang="it-IT">
                <a:latin typeface="Baskerville Old Face" panose="02020602080505020303" pitchFamily="18" charset="0"/>
              </a:rPr>
              <a:t>addestramento (1)</a:t>
            </a:r>
            <a:endParaRPr lang="it-IT" dirty="0">
              <a:latin typeface="Baskerville Old Face" panose="02020602080505020303" pitchFamily="18" charset="0"/>
            </a:endParaRP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E048B6AF-A52E-4E6F-9726-09C5A12FF0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it-IT" dirty="0">
                <a:solidFill>
                  <a:schemeClr val="tx1"/>
                </a:solidFill>
                <a:latin typeface="Baskerville Old Face" panose="02020602080505020303" pitchFamily="18" charset="0"/>
              </a:rPr>
              <a:t>Operazioni di data </a:t>
            </a:r>
            <a:r>
              <a:rPr lang="it-IT" dirty="0" err="1">
                <a:solidFill>
                  <a:schemeClr val="tx1"/>
                </a:solidFill>
                <a:latin typeface="Baskerville Old Face" panose="02020602080505020303" pitchFamily="18" charset="0"/>
              </a:rPr>
              <a:t>augmentation</a:t>
            </a:r>
            <a:r>
              <a:rPr lang="it-IT" dirty="0">
                <a:solidFill>
                  <a:schemeClr val="tx1"/>
                </a:solidFill>
                <a:latin typeface="Baskerville Old Face" panose="02020602080505020303" pitchFamily="18" charset="0"/>
              </a:rPr>
              <a:t> sull’insieme dei dati per migliorare </a:t>
            </a:r>
          </a:p>
          <a:p>
            <a:pPr marL="114300" indent="0">
              <a:buNone/>
            </a:pPr>
            <a:r>
              <a:rPr lang="it-IT" dirty="0">
                <a:solidFill>
                  <a:schemeClr val="tx1"/>
                </a:solidFill>
                <a:latin typeface="Baskerville Old Face" panose="02020602080505020303" pitchFamily="18" charset="0"/>
              </a:rPr>
              <a:t>      la robustezza e la capacità di generalizzazione della rete.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it-IT" dirty="0">
                <a:solidFill>
                  <a:schemeClr val="tx1"/>
                </a:solidFill>
                <a:latin typeface="Baskerville Old Face" panose="02020602080505020303" pitchFamily="18" charset="0"/>
              </a:rPr>
              <a:t>Adam, nella sua variante </a:t>
            </a:r>
            <a:r>
              <a:rPr lang="it-IT" dirty="0" err="1">
                <a:solidFill>
                  <a:schemeClr val="tx1"/>
                </a:solidFill>
                <a:latin typeface="Baskerville Old Face" panose="02020602080505020303" pitchFamily="18" charset="0"/>
              </a:rPr>
              <a:t>AMSgrad</a:t>
            </a:r>
            <a:r>
              <a:rPr lang="it-IT" dirty="0">
                <a:solidFill>
                  <a:schemeClr val="tx1"/>
                </a:solidFill>
                <a:latin typeface="Baskerville Old Face" panose="02020602080505020303" pitchFamily="18" charset="0"/>
              </a:rPr>
              <a:t>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it-IT" dirty="0" err="1">
                <a:solidFill>
                  <a:schemeClr val="tx1"/>
                </a:solidFill>
                <a:latin typeface="Baskerville Old Face" panose="02020602080505020303" pitchFamily="18" charset="0"/>
              </a:rPr>
              <a:t>LearningRateScheduler</a:t>
            </a:r>
            <a:r>
              <a:rPr lang="it-IT" dirty="0">
                <a:solidFill>
                  <a:schemeClr val="tx1"/>
                </a:solidFill>
                <a:latin typeface="Baskerville Old Face" panose="02020602080505020303" pitchFamily="18" charset="0"/>
              </a:rPr>
              <a:t>. 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56B4B4A9-107C-410B-9120-FD6600FA63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3460" y="2860675"/>
            <a:ext cx="4572000" cy="1941587"/>
          </a:xfrm>
          <a:prstGeom prst="rect">
            <a:avLst/>
          </a:prstGeom>
        </p:spPr>
      </p:pic>
      <p:pic>
        <p:nvPicPr>
          <p:cNvPr id="5" name="Immagine 4" descr="Immagine che contiene testo, sorridente, posando&#10;&#10;Descrizione generata automaticamente">
            <a:extLst>
              <a:ext uri="{FF2B5EF4-FFF2-40B4-BE49-F238E27FC236}">
                <a16:creationId xmlns:a16="http://schemas.microsoft.com/office/drawing/2014/main" id="{7D2F769E-BD6C-46E5-A645-100B03DDF4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361" t="6201" r="3441" b="8949"/>
          <a:stretch/>
        </p:blipFill>
        <p:spPr>
          <a:xfrm>
            <a:off x="7542207" y="3435229"/>
            <a:ext cx="1494293" cy="1490142"/>
          </a:xfrm>
          <a:prstGeom prst="rect">
            <a:avLst/>
          </a:prstGeom>
        </p:spPr>
      </p:pic>
      <p:pic>
        <p:nvPicPr>
          <p:cNvPr id="6" name="Immagine 5" descr="Immagine che contiene persona, vicino&#10;&#10;Descrizione generata automaticamente">
            <a:extLst>
              <a:ext uri="{FF2B5EF4-FFF2-40B4-BE49-F238E27FC236}">
                <a16:creationId xmlns:a16="http://schemas.microsoft.com/office/drawing/2014/main" id="{E878DD28-87EC-48C1-BAD7-790A15BED2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5066" y="1877711"/>
            <a:ext cx="1494294" cy="1490143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7BE17D9E-26DB-456B-9792-3B86F4CA4B9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496" t="3794" r="2052" b="9301"/>
          <a:stretch/>
        </p:blipFill>
        <p:spPr>
          <a:xfrm>
            <a:off x="7542206" y="320193"/>
            <a:ext cx="1494294" cy="1490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696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414D24E-5C13-443D-9E3D-B2841E15D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92447"/>
            <a:ext cx="8520600" cy="572700"/>
          </a:xfrm>
        </p:spPr>
        <p:txBody>
          <a:bodyPr/>
          <a:lstStyle/>
          <a:p>
            <a:r>
              <a:rPr lang="it-IT" sz="3200" dirty="0">
                <a:latin typeface="Baskerville Old Face" panose="02020602080505020303" pitchFamily="18" charset="0"/>
              </a:rPr>
              <a:t>Fase di addestramento (2)</a:t>
            </a:r>
          </a:p>
        </p:txBody>
      </p:sp>
      <p:sp>
        <p:nvSpPr>
          <p:cNvPr id="15" name="Parentesi graffa chiusa 14">
            <a:extLst>
              <a:ext uri="{FF2B5EF4-FFF2-40B4-BE49-F238E27FC236}">
                <a16:creationId xmlns:a16="http://schemas.microsoft.com/office/drawing/2014/main" id="{221E8B96-DC17-421D-ADA9-D54F7D29CFBB}"/>
              </a:ext>
            </a:extLst>
          </p:cNvPr>
          <p:cNvSpPr/>
          <p:nvPr/>
        </p:nvSpPr>
        <p:spPr>
          <a:xfrm>
            <a:off x="1265129" y="1424962"/>
            <a:ext cx="441702" cy="1030637"/>
          </a:xfrm>
          <a:prstGeom prst="rightBrac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EC6DCA24-5B6B-46F7-B63C-532AF61168E3}"/>
              </a:ext>
            </a:extLst>
          </p:cNvPr>
          <p:cNvSpPr txBox="1"/>
          <p:nvPr/>
        </p:nvSpPr>
        <p:spPr>
          <a:xfrm>
            <a:off x="242242" y="2621540"/>
            <a:ext cx="14645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Baskerville Old Face" panose="02020602080505020303" pitchFamily="18" charset="0"/>
              </a:rPr>
              <a:t>Real/fake images</a:t>
            </a:r>
          </a:p>
        </p:txBody>
      </p:sp>
      <p:pic>
        <p:nvPicPr>
          <p:cNvPr id="24" name="Immagine 23" descr="Immagine che contiene uomo, persona, esterni, indossando&#10;&#10;Descrizione generata automaticamente">
            <a:extLst>
              <a:ext uri="{FF2B5EF4-FFF2-40B4-BE49-F238E27FC236}">
                <a16:creationId xmlns:a16="http://schemas.microsoft.com/office/drawing/2014/main" id="{2C2606D9-5B10-4BD3-AB70-6C7E85FCAF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914" y="1234467"/>
            <a:ext cx="572701" cy="572701"/>
          </a:xfrm>
          <a:prstGeom prst="rect">
            <a:avLst/>
          </a:prstGeom>
        </p:spPr>
      </p:pic>
      <p:sp>
        <p:nvSpPr>
          <p:cNvPr id="25" name="Rettangolo 24">
            <a:extLst>
              <a:ext uri="{FF2B5EF4-FFF2-40B4-BE49-F238E27FC236}">
                <a16:creationId xmlns:a16="http://schemas.microsoft.com/office/drawing/2014/main" id="{677CD2C1-269D-4860-BAC3-57E587884594}"/>
              </a:ext>
            </a:extLst>
          </p:cNvPr>
          <p:cNvSpPr/>
          <p:nvPr/>
        </p:nvSpPr>
        <p:spPr>
          <a:xfrm>
            <a:off x="1764750" y="1396046"/>
            <a:ext cx="1108012" cy="1089423"/>
          </a:xfrm>
          <a:prstGeom prst="rect">
            <a:avLst/>
          </a:prstGeom>
          <a:solidFill>
            <a:srgbClr val="EAEAEA"/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28" name="Immagine 27" descr="Immagine che contiene persona, posando&#10;&#10;Descrizione generata automaticamente">
            <a:extLst>
              <a:ext uri="{FF2B5EF4-FFF2-40B4-BE49-F238E27FC236}">
                <a16:creationId xmlns:a16="http://schemas.microsoft.com/office/drawing/2014/main" id="{0B6A7CAE-359D-4473-8335-DAD4E18DA0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828" y="2036557"/>
            <a:ext cx="572701" cy="572701"/>
          </a:xfrm>
          <a:prstGeom prst="rect">
            <a:avLst/>
          </a:prstGeom>
        </p:spPr>
      </p:pic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F8F24228-79D7-4EE7-86FF-75A09452250C}"/>
              </a:ext>
            </a:extLst>
          </p:cNvPr>
          <p:cNvSpPr txBox="1"/>
          <p:nvPr/>
        </p:nvSpPr>
        <p:spPr>
          <a:xfrm>
            <a:off x="-65197" y="1774583"/>
            <a:ext cx="9031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Baskerville Old Face" panose="02020602080505020303" pitchFamily="18" charset="0"/>
              </a:rPr>
              <a:t>Training</a:t>
            </a:r>
          </a:p>
        </p:txBody>
      </p:sp>
      <p:sp>
        <p:nvSpPr>
          <p:cNvPr id="32" name="Freccia a destra 31">
            <a:extLst>
              <a:ext uri="{FF2B5EF4-FFF2-40B4-BE49-F238E27FC236}">
                <a16:creationId xmlns:a16="http://schemas.microsoft.com/office/drawing/2014/main" id="{1E5775D4-02E3-48A1-AC72-E734E9FC24C6}"/>
              </a:ext>
            </a:extLst>
          </p:cNvPr>
          <p:cNvSpPr/>
          <p:nvPr/>
        </p:nvSpPr>
        <p:spPr>
          <a:xfrm>
            <a:off x="2934688" y="1820999"/>
            <a:ext cx="405268" cy="228733"/>
          </a:xfrm>
          <a:prstGeom prst="rightArrow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4" name="Cubo 33">
            <a:extLst>
              <a:ext uri="{FF2B5EF4-FFF2-40B4-BE49-F238E27FC236}">
                <a16:creationId xmlns:a16="http://schemas.microsoft.com/office/drawing/2014/main" id="{AFF53E79-7EB8-419E-83C9-1E164E5C3538}"/>
              </a:ext>
            </a:extLst>
          </p:cNvPr>
          <p:cNvSpPr/>
          <p:nvPr/>
        </p:nvSpPr>
        <p:spPr>
          <a:xfrm>
            <a:off x="6296894" y="1830037"/>
            <a:ext cx="782664" cy="179917"/>
          </a:xfrm>
          <a:prstGeom prst="cube">
            <a:avLst>
              <a:gd name="adj" fmla="val 66404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6" name="Cubo 35">
            <a:extLst>
              <a:ext uri="{FF2B5EF4-FFF2-40B4-BE49-F238E27FC236}">
                <a16:creationId xmlns:a16="http://schemas.microsoft.com/office/drawing/2014/main" id="{A026FE4D-B400-4A6A-BC21-B40B412A34E5}"/>
              </a:ext>
            </a:extLst>
          </p:cNvPr>
          <p:cNvSpPr/>
          <p:nvPr/>
        </p:nvSpPr>
        <p:spPr>
          <a:xfrm>
            <a:off x="3370573" y="1375657"/>
            <a:ext cx="1238408" cy="1077052"/>
          </a:xfrm>
          <a:prstGeom prst="cube">
            <a:avLst>
              <a:gd name="adj" fmla="val 28611"/>
            </a:avLst>
          </a:prstGeom>
          <a:solidFill>
            <a:srgbClr val="CCCCFF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F330FDAD-0C87-4BD7-B255-41AFB0B949FF}"/>
              </a:ext>
            </a:extLst>
          </p:cNvPr>
          <p:cNvSpPr txBox="1"/>
          <p:nvPr/>
        </p:nvSpPr>
        <p:spPr>
          <a:xfrm>
            <a:off x="3392996" y="1878536"/>
            <a:ext cx="9419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Baskerville Old Face" panose="02020602080505020303" pitchFamily="18" charset="0"/>
              </a:rPr>
              <a:t>Resnet50</a:t>
            </a:r>
          </a:p>
        </p:txBody>
      </p:sp>
      <p:sp>
        <p:nvSpPr>
          <p:cNvPr id="63" name="Cubo 62">
            <a:extLst>
              <a:ext uri="{FF2B5EF4-FFF2-40B4-BE49-F238E27FC236}">
                <a16:creationId xmlns:a16="http://schemas.microsoft.com/office/drawing/2014/main" id="{8516EBC2-3F9D-4752-BBAB-DA0BBA37E077}"/>
              </a:ext>
            </a:extLst>
          </p:cNvPr>
          <p:cNvSpPr/>
          <p:nvPr/>
        </p:nvSpPr>
        <p:spPr>
          <a:xfrm>
            <a:off x="5114672" y="1632951"/>
            <a:ext cx="765911" cy="441331"/>
          </a:xfrm>
          <a:prstGeom prst="cube">
            <a:avLst>
              <a:gd name="adj" fmla="val 37349"/>
            </a:avLst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9" name="CasellaDiTesto 38">
            <a:extLst>
              <a:ext uri="{FF2B5EF4-FFF2-40B4-BE49-F238E27FC236}">
                <a16:creationId xmlns:a16="http://schemas.microsoft.com/office/drawing/2014/main" id="{37A84221-4196-487D-B27E-44997A26D6BB}"/>
              </a:ext>
            </a:extLst>
          </p:cNvPr>
          <p:cNvSpPr txBox="1"/>
          <p:nvPr/>
        </p:nvSpPr>
        <p:spPr>
          <a:xfrm>
            <a:off x="4463273" y="2034975"/>
            <a:ext cx="19622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Baskerville Old Face" panose="02020602080505020303" pitchFamily="18" charset="0"/>
              </a:rPr>
              <a:t>Global </a:t>
            </a:r>
            <a:r>
              <a:rPr lang="it-IT" dirty="0" err="1">
                <a:latin typeface="Baskerville Old Face" panose="02020602080505020303" pitchFamily="18" charset="0"/>
              </a:rPr>
              <a:t>Average</a:t>
            </a:r>
            <a:r>
              <a:rPr lang="it-IT" sz="1200" dirty="0">
                <a:latin typeface="Baskerville Old Face" panose="02020602080505020303" pitchFamily="18" charset="0"/>
              </a:rPr>
              <a:t>    </a:t>
            </a:r>
            <a:br>
              <a:rPr lang="it-IT" sz="1200" dirty="0">
                <a:latin typeface="Baskerville Old Face" panose="02020602080505020303" pitchFamily="18" charset="0"/>
              </a:rPr>
            </a:br>
            <a:r>
              <a:rPr lang="it-IT" sz="1200" dirty="0">
                <a:latin typeface="Baskerville Old Face" panose="02020602080505020303" pitchFamily="18" charset="0"/>
              </a:rPr>
              <a:t>    </a:t>
            </a:r>
            <a:r>
              <a:rPr lang="it-IT" dirty="0">
                <a:latin typeface="Baskerville Old Face" panose="02020602080505020303" pitchFamily="18" charset="0"/>
              </a:rPr>
              <a:t>Pooling 2D</a:t>
            </a:r>
            <a:endParaRPr lang="it-IT" sz="1200" dirty="0">
              <a:latin typeface="Baskerville Old Face" panose="02020602080505020303" pitchFamily="18" charset="0"/>
            </a:endParaRPr>
          </a:p>
        </p:txBody>
      </p:sp>
      <p:sp>
        <p:nvSpPr>
          <p:cNvPr id="42" name="CasellaDiTesto 41">
            <a:extLst>
              <a:ext uri="{FF2B5EF4-FFF2-40B4-BE49-F238E27FC236}">
                <a16:creationId xmlns:a16="http://schemas.microsoft.com/office/drawing/2014/main" id="{904E8AF5-C006-45FF-969C-2081E0CC32B8}"/>
              </a:ext>
            </a:extLst>
          </p:cNvPr>
          <p:cNvSpPr txBox="1"/>
          <p:nvPr/>
        </p:nvSpPr>
        <p:spPr>
          <a:xfrm>
            <a:off x="7466158" y="2022345"/>
            <a:ext cx="9178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latin typeface="Baskerville Old Face" panose="02020602080505020303" pitchFamily="18" charset="0"/>
              </a:rPr>
              <a:t>Softmax</a:t>
            </a:r>
            <a:endParaRPr lang="it-IT" dirty="0">
              <a:latin typeface="Baskerville Old Face" panose="02020602080505020303" pitchFamily="18" charset="0"/>
            </a:endParaRPr>
          </a:p>
        </p:txBody>
      </p:sp>
      <p:sp>
        <p:nvSpPr>
          <p:cNvPr id="69" name="Freccia a destra 68">
            <a:extLst>
              <a:ext uri="{FF2B5EF4-FFF2-40B4-BE49-F238E27FC236}">
                <a16:creationId xmlns:a16="http://schemas.microsoft.com/office/drawing/2014/main" id="{B0104F02-32AE-4C8F-98E9-288641BA5A3D}"/>
              </a:ext>
            </a:extLst>
          </p:cNvPr>
          <p:cNvSpPr/>
          <p:nvPr/>
        </p:nvSpPr>
        <p:spPr>
          <a:xfrm>
            <a:off x="4691398" y="1867934"/>
            <a:ext cx="366089" cy="138739"/>
          </a:xfrm>
          <a:prstGeom prst="rightArrow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0" name="Freccia a destra 69">
            <a:extLst>
              <a:ext uri="{FF2B5EF4-FFF2-40B4-BE49-F238E27FC236}">
                <a16:creationId xmlns:a16="http://schemas.microsoft.com/office/drawing/2014/main" id="{A5D5A6D3-92A0-4926-9345-BAB33DF8DB4C}"/>
              </a:ext>
            </a:extLst>
          </p:cNvPr>
          <p:cNvSpPr/>
          <p:nvPr/>
        </p:nvSpPr>
        <p:spPr>
          <a:xfrm>
            <a:off x="5920058" y="1876848"/>
            <a:ext cx="366656" cy="128717"/>
          </a:xfrm>
          <a:prstGeom prst="rightArrow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0" name="CasellaDiTesto 49">
            <a:extLst>
              <a:ext uri="{FF2B5EF4-FFF2-40B4-BE49-F238E27FC236}">
                <a16:creationId xmlns:a16="http://schemas.microsoft.com/office/drawing/2014/main" id="{446A95DC-BF70-482A-B56D-1AFA4A574FDB}"/>
              </a:ext>
            </a:extLst>
          </p:cNvPr>
          <p:cNvSpPr txBox="1"/>
          <p:nvPr/>
        </p:nvSpPr>
        <p:spPr>
          <a:xfrm>
            <a:off x="6340822" y="2032424"/>
            <a:ext cx="7714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latin typeface="Baskerville Old Face" panose="02020602080505020303" pitchFamily="18" charset="0"/>
              </a:rPr>
              <a:t>Relu</a:t>
            </a:r>
            <a:endParaRPr lang="it-IT" dirty="0">
              <a:latin typeface="Baskerville Old Face" panose="02020602080505020303" pitchFamily="18" charset="0"/>
            </a:endParaRPr>
          </a:p>
        </p:txBody>
      </p:sp>
      <p:sp>
        <p:nvSpPr>
          <p:cNvPr id="19" name="Cubo 18">
            <a:extLst>
              <a:ext uri="{FF2B5EF4-FFF2-40B4-BE49-F238E27FC236}">
                <a16:creationId xmlns:a16="http://schemas.microsoft.com/office/drawing/2014/main" id="{3356A797-1FF3-4D31-BB65-41192B1AAA65}"/>
              </a:ext>
            </a:extLst>
          </p:cNvPr>
          <p:cNvSpPr/>
          <p:nvPr/>
        </p:nvSpPr>
        <p:spPr>
          <a:xfrm>
            <a:off x="7514900" y="1840756"/>
            <a:ext cx="782664" cy="179917"/>
          </a:xfrm>
          <a:prstGeom prst="cube">
            <a:avLst>
              <a:gd name="adj" fmla="val 66404"/>
            </a:avLst>
          </a:prstGeom>
          <a:solidFill>
            <a:srgbClr val="D2ECB6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Freccia a destra 19">
            <a:extLst>
              <a:ext uri="{FF2B5EF4-FFF2-40B4-BE49-F238E27FC236}">
                <a16:creationId xmlns:a16="http://schemas.microsoft.com/office/drawing/2014/main" id="{9E8EC437-481A-466C-B055-DDA905C5ED54}"/>
              </a:ext>
            </a:extLst>
          </p:cNvPr>
          <p:cNvSpPr/>
          <p:nvPr/>
        </p:nvSpPr>
        <p:spPr>
          <a:xfrm>
            <a:off x="7113388" y="1913842"/>
            <a:ext cx="366656" cy="128717"/>
          </a:xfrm>
          <a:prstGeom prst="rightArrow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0EBD0514-1EFE-4EAD-B6C0-58CFC82678B7}"/>
              </a:ext>
            </a:extLst>
          </p:cNvPr>
          <p:cNvSpPr/>
          <p:nvPr/>
        </p:nvSpPr>
        <p:spPr>
          <a:xfrm>
            <a:off x="8463526" y="1840756"/>
            <a:ext cx="119137" cy="13022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4B3735AC-DDBA-46E2-A8BF-A69C70B1EAB1}"/>
              </a:ext>
            </a:extLst>
          </p:cNvPr>
          <p:cNvSpPr txBox="1"/>
          <p:nvPr/>
        </p:nvSpPr>
        <p:spPr>
          <a:xfrm>
            <a:off x="8626163" y="1242582"/>
            <a:ext cx="5072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Baskerville Old Face" panose="02020602080505020303" pitchFamily="18" charset="0"/>
              </a:rPr>
              <a:t>Real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D9C03A5D-A06C-4206-8DD8-A08786A01471}"/>
              </a:ext>
            </a:extLst>
          </p:cNvPr>
          <p:cNvSpPr txBox="1"/>
          <p:nvPr/>
        </p:nvSpPr>
        <p:spPr>
          <a:xfrm>
            <a:off x="8613421" y="2181888"/>
            <a:ext cx="5305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Baskerville Old Face" panose="02020602080505020303" pitchFamily="18" charset="0"/>
              </a:rPr>
              <a:t>Fake</a:t>
            </a:r>
            <a:endParaRPr lang="it-IT" sz="1600" dirty="0">
              <a:latin typeface="Baskerville Old Face" panose="02020602080505020303" pitchFamily="18" charset="0"/>
            </a:endParaRPr>
          </a:p>
        </p:txBody>
      </p:sp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22250232-3BDE-4EBC-8DAB-E71FFA794753}"/>
              </a:ext>
            </a:extLst>
          </p:cNvPr>
          <p:cNvCxnSpPr>
            <a:cxnSpLocks/>
            <a:stCxn id="2" idx="3"/>
            <a:endCxn id="3" idx="2"/>
          </p:cNvCxnSpPr>
          <p:nvPr/>
        </p:nvCxnSpPr>
        <p:spPr>
          <a:xfrm flipV="1">
            <a:off x="8582663" y="1550359"/>
            <a:ext cx="297103" cy="3555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13BBC722-2989-4419-BFB6-D94531A38C54}"/>
              </a:ext>
            </a:extLst>
          </p:cNvPr>
          <p:cNvCxnSpPr>
            <a:cxnSpLocks/>
            <a:stCxn id="2" idx="3"/>
          </p:cNvCxnSpPr>
          <p:nvPr/>
        </p:nvCxnSpPr>
        <p:spPr>
          <a:xfrm>
            <a:off x="8582663" y="1905870"/>
            <a:ext cx="296048" cy="2747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1" name="Immagine 20" descr="Immagine che contiene interni, vicino&#10;&#10;Descrizione generata automaticamente">
            <a:extLst>
              <a:ext uri="{FF2B5EF4-FFF2-40B4-BE49-F238E27FC236}">
                <a16:creationId xmlns:a16="http://schemas.microsoft.com/office/drawing/2014/main" id="{7E617CA2-A6FD-4BA1-B92D-4B94BB5B708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789" t="5199" r="2703" b="9871"/>
          <a:stretch/>
        </p:blipFill>
        <p:spPr>
          <a:xfrm>
            <a:off x="1812464" y="1951226"/>
            <a:ext cx="502873" cy="501483"/>
          </a:xfrm>
          <a:prstGeom prst="rect">
            <a:avLst/>
          </a:prstGeom>
        </p:spPr>
      </p:pic>
      <p:pic>
        <p:nvPicPr>
          <p:cNvPr id="23" name="Immagine 22" descr="Immagine che contiene persona, vicino, occhiali&#10;&#10;Descrizione generata automaticamente">
            <a:extLst>
              <a:ext uri="{FF2B5EF4-FFF2-40B4-BE49-F238E27FC236}">
                <a16:creationId xmlns:a16="http://schemas.microsoft.com/office/drawing/2014/main" id="{1958A01E-894C-412B-A084-966B6258B39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281" t="4474" r="3105" b="10054"/>
          <a:stretch/>
        </p:blipFill>
        <p:spPr>
          <a:xfrm>
            <a:off x="2365598" y="1962122"/>
            <a:ext cx="483598" cy="490587"/>
          </a:xfrm>
          <a:prstGeom prst="rect">
            <a:avLst/>
          </a:prstGeom>
        </p:spPr>
      </p:pic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76D3A310-D24F-4E0D-B3E6-CC6E89780082}"/>
              </a:ext>
            </a:extLst>
          </p:cNvPr>
          <p:cNvSpPr txBox="1"/>
          <p:nvPr/>
        </p:nvSpPr>
        <p:spPr>
          <a:xfrm>
            <a:off x="1763297" y="1548072"/>
            <a:ext cx="13986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latin typeface="Baskerville Old Face" panose="02020602080505020303" pitchFamily="18" charset="0"/>
              </a:rPr>
              <a:t>Preprocessing</a:t>
            </a:r>
            <a:endParaRPr lang="it-IT" sz="1200" dirty="0">
              <a:latin typeface="Baskerville Old Face" panose="02020602080505020303" pitchFamily="18" charset="0"/>
            </a:endParaRPr>
          </a:p>
        </p:txBody>
      </p:sp>
      <p:sp>
        <p:nvSpPr>
          <p:cNvPr id="58" name="Rettangolo 57">
            <a:extLst>
              <a:ext uri="{FF2B5EF4-FFF2-40B4-BE49-F238E27FC236}">
                <a16:creationId xmlns:a16="http://schemas.microsoft.com/office/drawing/2014/main" id="{876C72EE-84B0-4920-9823-374FCA5A58B8}"/>
              </a:ext>
            </a:extLst>
          </p:cNvPr>
          <p:cNvSpPr/>
          <p:nvPr/>
        </p:nvSpPr>
        <p:spPr>
          <a:xfrm>
            <a:off x="3347200" y="1242582"/>
            <a:ext cx="5255590" cy="1329168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5" name="Freccia a destra 74">
            <a:extLst>
              <a:ext uri="{FF2B5EF4-FFF2-40B4-BE49-F238E27FC236}">
                <a16:creationId xmlns:a16="http://schemas.microsoft.com/office/drawing/2014/main" id="{CCD8D07E-5924-499D-B83A-80B9DDFBE090}"/>
              </a:ext>
            </a:extLst>
          </p:cNvPr>
          <p:cNvSpPr/>
          <p:nvPr/>
        </p:nvSpPr>
        <p:spPr>
          <a:xfrm>
            <a:off x="8297564" y="1885775"/>
            <a:ext cx="165962" cy="85208"/>
          </a:xfrm>
          <a:prstGeom prst="rightArrow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aphicFrame>
        <p:nvGraphicFramePr>
          <p:cNvPr id="7" name="Tabella 8">
            <a:extLst>
              <a:ext uri="{FF2B5EF4-FFF2-40B4-BE49-F238E27FC236}">
                <a16:creationId xmlns:a16="http://schemas.microsoft.com/office/drawing/2014/main" id="{AF083E91-4A66-46CC-B21D-ED3AAB1047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2370670"/>
              </p:ext>
            </p:extLst>
          </p:nvPr>
        </p:nvGraphicFramePr>
        <p:xfrm>
          <a:off x="1812464" y="3040164"/>
          <a:ext cx="5602731" cy="193445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37458">
                  <a:extLst>
                    <a:ext uri="{9D8B030D-6E8A-4147-A177-3AD203B41FA5}">
                      <a16:colId xmlns:a16="http://schemas.microsoft.com/office/drawing/2014/main" val="3768100996"/>
                    </a:ext>
                  </a:extLst>
                </a:gridCol>
                <a:gridCol w="2189793">
                  <a:extLst>
                    <a:ext uri="{9D8B030D-6E8A-4147-A177-3AD203B41FA5}">
                      <a16:colId xmlns:a16="http://schemas.microsoft.com/office/drawing/2014/main" val="1024170420"/>
                    </a:ext>
                  </a:extLst>
                </a:gridCol>
                <a:gridCol w="2175480">
                  <a:extLst>
                    <a:ext uri="{9D8B030D-6E8A-4147-A177-3AD203B41FA5}">
                      <a16:colId xmlns:a16="http://schemas.microsoft.com/office/drawing/2014/main" val="2387875548"/>
                    </a:ext>
                  </a:extLst>
                </a:gridCol>
              </a:tblGrid>
              <a:tr h="589699">
                <a:tc>
                  <a:txBody>
                    <a:bodyPr/>
                    <a:lstStyle/>
                    <a:p>
                      <a:r>
                        <a:rPr lang="it-IT" sz="1800" b="0" i="0" u="none" strike="noStrike" cap="none" dirty="0">
                          <a:solidFill>
                            <a:schemeClr val="tx1"/>
                          </a:solidFill>
                          <a:latin typeface="Baskerville Old Face" panose="02020602080505020303" pitchFamily="18" charset="0"/>
                          <a:cs typeface="Arial"/>
                          <a:sym typeface="Arial"/>
                        </a:rPr>
                        <a:t>Numero epoche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5000"/>
                            <a:lumOff val="95000"/>
                            <a:alpha val="84000"/>
                          </a:schemeClr>
                        </a:gs>
                        <a:gs pos="74000">
                          <a:schemeClr val="accent4">
                            <a:lumMod val="45000"/>
                            <a:lumOff val="55000"/>
                          </a:schemeClr>
                        </a:gs>
                        <a:gs pos="83000">
                          <a:schemeClr val="accent4">
                            <a:lumMod val="45000"/>
                            <a:lumOff val="55000"/>
                          </a:schemeClr>
                        </a:gs>
                        <a:gs pos="100000">
                          <a:schemeClr val="accent4">
                            <a:lumMod val="30000"/>
                            <a:lumOff val="70000"/>
                          </a:schemeClr>
                        </a:gs>
                      </a:gsLst>
                      <a:path path="circle">
                        <a:fillToRect l="100000" t="100000"/>
                      </a:path>
                      <a:tileRect r="-100000" b="-100000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latin typeface="Baskerville Old Face" panose="02020602080505020303" pitchFamily="18" charset="0"/>
                        </a:rPr>
                        <a:t>Training </a:t>
                      </a:r>
                      <a:r>
                        <a:rPr lang="it-IT" dirty="0" err="1">
                          <a:latin typeface="Baskerville Old Face" panose="02020602080505020303" pitchFamily="18" charset="0"/>
                        </a:rPr>
                        <a:t>Accuracy</a:t>
                      </a:r>
                      <a:r>
                        <a:rPr lang="it-IT" dirty="0">
                          <a:latin typeface="Baskerville Old Face" panose="02020602080505020303" pitchFamily="18" charset="0"/>
                        </a:rPr>
                        <a:t> </a:t>
                      </a:r>
                      <a:r>
                        <a:rPr lang="it-IT" dirty="0"/>
                        <a:t>(%)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5000"/>
                            <a:lumOff val="95000"/>
                            <a:alpha val="84000"/>
                          </a:schemeClr>
                        </a:gs>
                        <a:gs pos="74000">
                          <a:schemeClr val="accent4">
                            <a:lumMod val="45000"/>
                            <a:lumOff val="55000"/>
                          </a:schemeClr>
                        </a:gs>
                        <a:gs pos="83000">
                          <a:schemeClr val="accent4">
                            <a:lumMod val="45000"/>
                            <a:lumOff val="55000"/>
                          </a:schemeClr>
                        </a:gs>
                        <a:gs pos="100000">
                          <a:schemeClr val="accent4">
                            <a:lumMod val="30000"/>
                            <a:lumOff val="70000"/>
                          </a:schemeClr>
                        </a:gs>
                      </a:gsLst>
                      <a:path path="circle">
                        <a:fillToRect l="100000" t="100000"/>
                      </a:path>
                      <a:tileRect r="-100000" b="-100000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 err="1">
                          <a:latin typeface="Baskerville Old Face" panose="02020602080505020303" pitchFamily="18" charset="0"/>
                        </a:rPr>
                        <a:t>Validation</a:t>
                      </a:r>
                      <a:r>
                        <a:rPr lang="it-IT" dirty="0">
                          <a:latin typeface="Baskerville Old Face" panose="02020602080505020303" pitchFamily="18" charset="0"/>
                        </a:rPr>
                        <a:t> </a:t>
                      </a:r>
                      <a:r>
                        <a:rPr lang="it-IT" dirty="0" err="1">
                          <a:latin typeface="Baskerville Old Face" panose="02020602080505020303" pitchFamily="18" charset="0"/>
                        </a:rPr>
                        <a:t>Accuracy</a:t>
                      </a:r>
                      <a:r>
                        <a:rPr lang="it-IT" dirty="0">
                          <a:latin typeface="Baskerville Old Face" panose="02020602080505020303" pitchFamily="18" charset="0"/>
                        </a:rPr>
                        <a:t>(%)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5000"/>
                            <a:lumOff val="95000"/>
                            <a:alpha val="84000"/>
                          </a:schemeClr>
                        </a:gs>
                        <a:gs pos="74000">
                          <a:schemeClr val="accent4">
                            <a:lumMod val="45000"/>
                            <a:lumOff val="55000"/>
                          </a:schemeClr>
                        </a:gs>
                        <a:gs pos="83000">
                          <a:schemeClr val="accent4">
                            <a:lumMod val="45000"/>
                            <a:lumOff val="55000"/>
                          </a:schemeClr>
                        </a:gs>
                        <a:gs pos="100000">
                          <a:schemeClr val="accent4">
                            <a:lumMod val="30000"/>
                            <a:lumOff val="70000"/>
                          </a:schemeClr>
                        </a:gs>
                      </a:gsLst>
                      <a:path path="circle">
                        <a:fillToRect l="100000" t="100000"/>
                      </a:path>
                      <a:tileRect r="-100000" b="-10000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276333286"/>
                  </a:ext>
                </a:extLst>
              </a:tr>
              <a:tr h="385554">
                <a:tc>
                  <a:txBody>
                    <a:bodyPr/>
                    <a:lstStyle/>
                    <a:p>
                      <a:r>
                        <a:rPr lang="it-IT" dirty="0">
                          <a:latin typeface="Baskerville Old Face" panose="02020602080505020303" pitchFamily="18" charset="0"/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5000"/>
                            <a:lumOff val="95000"/>
                            <a:alpha val="84000"/>
                          </a:schemeClr>
                        </a:gs>
                        <a:gs pos="74000">
                          <a:schemeClr val="accent4">
                            <a:lumMod val="45000"/>
                            <a:lumOff val="55000"/>
                          </a:schemeClr>
                        </a:gs>
                        <a:gs pos="83000">
                          <a:schemeClr val="accent4">
                            <a:lumMod val="45000"/>
                            <a:lumOff val="55000"/>
                          </a:schemeClr>
                        </a:gs>
                        <a:gs pos="100000">
                          <a:schemeClr val="accent4">
                            <a:lumMod val="30000"/>
                            <a:lumOff val="70000"/>
                          </a:schemeClr>
                        </a:gs>
                      </a:gsLst>
                      <a:path path="circle">
                        <a:fillToRect l="100000" t="100000"/>
                      </a:path>
                      <a:tileRect r="-100000" b="-100000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latin typeface="Baskerville Old Face" panose="02020602080505020303" pitchFamily="18" charset="0"/>
                        </a:rPr>
                        <a:t>84.00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5000"/>
                            <a:lumOff val="95000"/>
                            <a:alpha val="84000"/>
                          </a:schemeClr>
                        </a:gs>
                        <a:gs pos="74000">
                          <a:schemeClr val="accent4">
                            <a:lumMod val="45000"/>
                            <a:lumOff val="55000"/>
                          </a:schemeClr>
                        </a:gs>
                        <a:gs pos="83000">
                          <a:schemeClr val="accent4">
                            <a:lumMod val="45000"/>
                            <a:lumOff val="55000"/>
                          </a:schemeClr>
                        </a:gs>
                        <a:gs pos="100000">
                          <a:schemeClr val="accent4">
                            <a:lumMod val="30000"/>
                            <a:lumOff val="70000"/>
                          </a:schemeClr>
                        </a:gs>
                      </a:gsLst>
                      <a:path path="circle">
                        <a:fillToRect l="100000" t="100000"/>
                      </a:path>
                      <a:tileRect r="-100000" b="-100000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latin typeface="Baskerville Old Face" panose="02020602080505020303" pitchFamily="18" charset="0"/>
                        </a:rPr>
                        <a:t>82.00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5000"/>
                            <a:lumOff val="95000"/>
                            <a:alpha val="84000"/>
                          </a:schemeClr>
                        </a:gs>
                        <a:gs pos="74000">
                          <a:schemeClr val="accent4">
                            <a:lumMod val="45000"/>
                            <a:lumOff val="55000"/>
                          </a:schemeClr>
                        </a:gs>
                        <a:gs pos="83000">
                          <a:schemeClr val="accent4">
                            <a:lumMod val="45000"/>
                            <a:lumOff val="55000"/>
                          </a:schemeClr>
                        </a:gs>
                        <a:gs pos="100000">
                          <a:schemeClr val="accent4">
                            <a:lumMod val="30000"/>
                            <a:lumOff val="70000"/>
                          </a:schemeClr>
                        </a:gs>
                      </a:gsLst>
                      <a:path path="circle">
                        <a:fillToRect l="100000" t="100000"/>
                      </a:path>
                      <a:tileRect r="-100000" b="-10000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4213908724"/>
                  </a:ext>
                </a:extLst>
              </a:tr>
              <a:tr h="431447">
                <a:tc>
                  <a:txBody>
                    <a:bodyPr/>
                    <a:lstStyle/>
                    <a:p>
                      <a:r>
                        <a:rPr lang="it-IT" dirty="0">
                          <a:latin typeface="Baskerville Old Face" panose="02020602080505020303" pitchFamily="18" charset="0"/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5000"/>
                            <a:lumOff val="95000"/>
                            <a:alpha val="84000"/>
                          </a:schemeClr>
                        </a:gs>
                        <a:gs pos="74000">
                          <a:schemeClr val="accent4">
                            <a:lumMod val="45000"/>
                            <a:lumOff val="55000"/>
                          </a:schemeClr>
                        </a:gs>
                        <a:gs pos="83000">
                          <a:schemeClr val="accent4">
                            <a:lumMod val="45000"/>
                            <a:lumOff val="55000"/>
                          </a:schemeClr>
                        </a:gs>
                        <a:gs pos="100000">
                          <a:schemeClr val="accent4">
                            <a:lumMod val="30000"/>
                            <a:lumOff val="70000"/>
                          </a:schemeClr>
                        </a:gs>
                      </a:gsLst>
                      <a:path path="circle">
                        <a:fillToRect l="100000" t="100000"/>
                      </a:path>
                      <a:tileRect r="-100000" b="-100000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latin typeface="Baskerville Old Face" panose="02020602080505020303" pitchFamily="18" charset="0"/>
                        </a:rPr>
                        <a:t>89.04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5000"/>
                            <a:lumOff val="95000"/>
                            <a:alpha val="84000"/>
                          </a:schemeClr>
                        </a:gs>
                        <a:gs pos="74000">
                          <a:schemeClr val="accent4">
                            <a:lumMod val="45000"/>
                            <a:lumOff val="55000"/>
                          </a:schemeClr>
                        </a:gs>
                        <a:gs pos="83000">
                          <a:schemeClr val="accent4">
                            <a:lumMod val="45000"/>
                            <a:lumOff val="55000"/>
                          </a:schemeClr>
                        </a:gs>
                        <a:gs pos="100000">
                          <a:schemeClr val="accent4">
                            <a:lumMod val="30000"/>
                            <a:lumOff val="70000"/>
                          </a:schemeClr>
                        </a:gs>
                      </a:gsLst>
                      <a:path path="circle">
                        <a:fillToRect l="100000" t="100000"/>
                      </a:path>
                      <a:tileRect r="-100000" b="-100000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latin typeface="Baskerville Old Face" panose="02020602080505020303" pitchFamily="18" charset="0"/>
                        </a:rPr>
                        <a:t>86.08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0"/>
                            <a:lumOff val="100000"/>
                          </a:schemeClr>
                        </a:gs>
                        <a:gs pos="74000">
                          <a:schemeClr val="accent4">
                            <a:lumMod val="45000"/>
                            <a:lumOff val="55000"/>
                          </a:schemeClr>
                        </a:gs>
                        <a:gs pos="83000">
                          <a:schemeClr val="accent4">
                            <a:lumMod val="45000"/>
                            <a:lumOff val="55000"/>
                          </a:schemeClr>
                        </a:gs>
                        <a:gs pos="100000">
                          <a:schemeClr val="accent4">
                            <a:lumMod val="30000"/>
                            <a:lumOff val="70000"/>
                          </a:schemeClr>
                        </a:gs>
                      </a:gsLst>
                      <a:path path="circle">
                        <a:fillToRect l="100000" t="100000"/>
                      </a:path>
                      <a:tileRect r="-100000" b="-10000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133513100"/>
                  </a:ext>
                </a:extLst>
              </a:tr>
              <a:tr h="477376">
                <a:tc>
                  <a:txBody>
                    <a:bodyPr/>
                    <a:lstStyle/>
                    <a:p>
                      <a:r>
                        <a:rPr lang="it-IT" dirty="0">
                          <a:latin typeface="Baskerville Old Face" panose="02020602080505020303" pitchFamily="18" charset="0"/>
                        </a:rPr>
                        <a:t>12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5000"/>
                            <a:lumOff val="95000"/>
                            <a:alpha val="84000"/>
                          </a:schemeClr>
                        </a:gs>
                        <a:gs pos="74000">
                          <a:schemeClr val="accent4">
                            <a:lumMod val="45000"/>
                            <a:lumOff val="55000"/>
                          </a:schemeClr>
                        </a:gs>
                        <a:gs pos="83000">
                          <a:schemeClr val="accent4">
                            <a:lumMod val="45000"/>
                            <a:lumOff val="55000"/>
                          </a:schemeClr>
                        </a:gs>
                        <a:gs pos="100000">
                          <a:schemeClr val="accent4">
                            <a:lumMod val="30000"/>
                            <a:lumOff val="70000"/>
                          </a:schemeClr>
                        </a:gs>
                      </a:gsLst>
                      <a:path path="circle">
                        <a:fillToRect l="100000" t="100000"/>
                      </a:path>
                      <a:tileRect r="-100000" b="-100000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dirty="0">
                          <a:latin typeface="Baskerville Old Face" panose="02020602080505020303" pitchFamily="18" charset="0"/>
                        </a:rPr>
                        <a:t>93.45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5000"/>
                            <a:lumOff val="95000"/>
                            <a:alpha val="84000"/>
                          </a:schemeClr>
                        </a:gs>
                        <a:gs pos="74000">
                          <a:schemeClr val="accent4">
                            <a:lumMod val="45000"/>
                            <a:lumOff val="55000"/>
                          </a:schemeClr>
                        </a:gs>
                        <a:gs pos="83000">
                          <a:schemeClr val="accent4">
                            <a:lumMod val="45000"/>
                            <a:lumOff val="55000"/>
                          </a:schemeClr>
                        </a:gs>
                        <a:gs pos="100000">
                          <a:schemeClr val="accent4">
                            <a:lumMod val="30000"/>
                            <a:lumOff val="70000"/>
                          </a:schemeClr>
                        </a:gs>
                      </a:gsLst>
                      <a:path path="circle">
                        <a:fillToRect l="100000" t="100000"/>
                      </a:path>
                      <a:tileRect r="-100000" b="-100000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latin typeface="Baskerville Old Face" panose="02020602080505020303" pitchFamily="18" charset="0"/>
                        </a:rPr>
                        <a:t>91.00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5000"/>
                            <a:lumOff val="95000"/>
                            <a:alpha val="84000"/>
                          </a:schemeClr>
                        </a:gs>
                        <a:gs pos="74000">
                          <a:schemeClr val="accent4">
                            <a:lumMod val="45000"/>
                            <a:lumOff val="55000"/>
                          </a:schemeClr>
                        </a:gs>
                        <a:gs pos="83000">
                          <a:schemeClr val="accent4">
                            <a:lumMod val="45000"/>
                            <a:lumOff val="55000"/>
                          </a:schemeClr>
                        </a:gs>
                        <a:gs pos="100000">
                          <a:schemeClr val="accent4">
                            <a:lumMod val="30000"/>
                            <a:lumOff val="70000"/>
                          </a:schemeClr>
                        </a:gs>
                      </a:gsLst>
                      <a:path path="circle">
                        <a:fillToRect l="100000" t="100000"/>
                      </a:path>
                      <a:tileRect r="-100000" b="-10000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130538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37161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B38EA8F52018534A8D0AD51B01E37941" ma:contentTypeVersion="9" ma:contentTypeDescription="Creare un nuovo documento." ma:contentTypeScope="" ma:versionID="85623a11ee73d650973829a7b1363fef">
  <xsd:schema xmlns:xsd="http://www.w3.org/2001/XMLSchema" xmlns:xs="http://www.w3.org/2001/XMLSchema" xmlns:p="http://schemas.microsoft.com/office/2006/metadata/properties" xmlns:ns2="78099916-5dec-4e63-8c7d-8b0e8c8837ce" xmlns:ns3="73488359-5c3d-4e14-bffb-e612e8b3ba0f" targetNamespace="http://schemas.microsoft.com/office/2006/metadata/properties" ma:root="true" ma:fieldsID="c38f860cdee42afd22e3db995faed8be" ns2:_="" ns3:_="">
    <xsd:import namespace="78099916-5dec-4e63-8c7d-8b0e8c8837ce"/>
    <xsd:import namespace="73488359-5c3d-4e14-bffb-e612e8b3ba0f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8099916-5dec-4e63-8c7d-8b0e8c8837ce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Condivis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Condiviso con dettagli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3488359-5c3d-4e14-bffb-e612e8b3ba0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885AE81-DE25-4B60-AFD0-F7D1CA4C1EF7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14DC22F8-14FA-4933-803A-451E6FE59E0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8099916-5dec-4e63-8c7d-8b0e8c8837ce"/>
    <ds:schemaRef ds:uri="73488359-5c3d-4e14-bffb-e612e8b3ba0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350A878-BF04-4463-87C6-427F81F2F98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2571</TotalTime>
  <Words>526</Words>
  <Application>Microsoft Office PowerPoint</Application>
  <PresentationFormat>On-screen Show (16:9)</PresentationFormat>
  <Paragraphs>149</Paragraphs>
  <Slides>16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NimbusRomNo9L-Regu</vt:lpstr>
      <vt:lpstr>Baskerville Old Face</vt:lpstr>
      <vt:lpstr>Segoe UI</vt:lpstr>
      <vt:lpstr>Arial</vt:lpstr>
      <vt:lpstr>Wingdings</vt:lpstr>
      <vt:lpstr>Wingdings 2</vt:lpstr>
      <vt:lpstr>Simple Light</vt:lpstr>
      <vt:lpstr>Riconoscimento di volti generati da una GAN</vt:lpstr>
      <vt:lpstr>Volto reale o generato?</vt:lpstr>
      <vt:lpstr>Il problema</vt:lpstr>
      <vt:lpstr>Come scovarle?</vt:lpstr>
      <vt:lpstr>Il metodo implementato </vt:lpstr>
      <vt:lpstr>Dataset</vt:lpstr>
      <vt:lpstr>Reti generative avversarie (GAN)</vt:lpstr>
      <vt:lpstr>Fase di addestramento (1)</vt:lpstr>
      <vt:lpstr>Fase di addestramento (2)</vt:lpstr>
      <vt:lpstr>Fase di test (1)</vt:lpstr>
      <vt:lpstr>Fase di test (2) </vt:lpstr>
      <vt:lpstr>Risultati su tutto il dataset  </vt:lpstr>
      <vt:lpstr>Analisi di robustezza</vt:lpstr>
      <vt:lpstr>Andamento delle metriche</vt:lpstr>
      <vt:lpstr>PowerPoint Presentation</vt:lpstr>
      <vt:lpstr>Conclusioni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Titolo del Progetto</dc:title>
  <dc:creator>Laura Naddei</dc:creator>
  <cp:lastModifiedBy>Laura Naddei</cp:lastModifiedBy>
  <cp:revision>56</cp:revision>
  <dcterms:modified xsi:type="dcterms:W3CDTF">2023-04-05T19:27:16Z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0x010100B38EA8F52018534A8D0AD51B01E37941</vt:lpwstr>
  </property>
</Properties>
</file>